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60" r:id="rId4"/>
    <p:sldId id="262" r:id="rId5"/>
    <p:sldId id="263" r:id="rId6"/>
    <p:sldId id="264" r:id="rId7"/>
    <p:sldId id="265" r:id="rId8"/>
    <p:sldId id="266" r:id="rId9"/>
    <p:sldId id="267" r:id="rId10"/>
    <p:sldId id="270" r:id="rId11"/>
    <p:sldId id="269" r:id="rId12"/>
    <p:sldId id="271" r:id="rId13"/>
    <p:sldId id="272" r:id="rId14"/>
    <p:sldId id="273" r:id="rId15"/>
    <p:sldId id="274" r:id="rId16"/>
    <p:sldId id="277" r:id="rId17"/>
    <p:sldId id="278" r:id="rId18"/>
    <p:sldId id="275" r:id="rId19"/>
    <p:sldId id="261" r:id="rId20"/>
    <p:sldId id="276" r:id="rId21"/>
    <p:sldId id="279" r:id="rId2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99"/>
    <a:srgbClr val="CCFF99"/>
    <a:srgbClr val="99FF66"/>
    <a:srgbClr val="66FF99"/>
    <a:srgbClr val="FF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png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png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C538E7-8A4F-4525-A8EF-CEB3A69DB892}" type="datetimeFigureOut">
              <a:rPr lang="ru-RU" smtClean="0"/>
              <a:t>30.05.2021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C658A1-F938-4605-A397-AB7A1A10669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954915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C538E7-8A4F-4525-A8EF-CEB3A69DB892}" type="datetimeFigureOut">
              <a:rPr lang="ru-RU" smtClean="0"/>
              <a:t>30.05.2021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C658A1-F938-4605-A397-AB7A1A10669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98601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C538E7-8A4F-4525-A8EF-CEB3A69DB892}" type="datetimeFigureOut">
              <a:rPr lang="ru-RU" smtClean="0"/>
              <a:t>30.05.2021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C658A1-F938-4605-A397-AB7A1A10669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162143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C538E7-8A4F-4525-A8EF-CEB3A69DB892}" type="datetimeFigureOut">
              <a:rPr lang="ru-RU" smtClean="0"/>
              <a:t>30.05.2021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C658A1-F938-4605-A397-AB7A1A10669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626173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C538E7-8A4F-4525-A8EF-CEB3A69DB892}" type="datetimeFigureOut">
              <a:rPr lang="ru-RU" smtClean="0"/>
              <a:t>30.05.2021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C658A1-F938-4605-A397-AB7A1A10669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053502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C538E7-8A4F-4525-A8EF-CEB3A69DB892}" type="datetimeFigureOut">
              <a:rPr lang="ru-RU" smtClean="0"/>
              <a:t>30.05.2021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C658A1-F938-4605-A397-AB7A1A10669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901724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C538E7-8A4F-4525-A8EF-CEB3A69DB892}" type="datetimeFigureOut">
              <a:rPr lang="ru-RU" smtClean="0"/>
              <a:t>30.05.2021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C658A1-F938-4605-A397-AB7A1A10669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106641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C538E7-8A4F-4525-A8EF-CEB3A69DB892}" type="datetimeFigureOut">
              <a:rPr lang="ru-RU" smtClean="0"/>
              <a:t>30.05.2021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C658A1-F938-4605-A397-AB7A1A10669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848793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C538E7-8A4F-4525-A8EF-CEB3A69DB892}" type="datetimeFigureOut">
              <a:rPr lang="ru-RU" smtClean="0"/>
              <a:t>30.05.2021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C658A1-F938-4605-A397-AB7A1A10669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522377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C538E7-8A4F-4525-A8EF-CEB3A69DB892}" type="datetimeFigureOut">
              <a:rPr lang="ru-RU" smtClean="0"/>
              <a:t>30.05.2021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C658A1-F938-4605-A397-AB7A1A10669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892414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C538E7-8A4F-4525-A8EF-CEB3A69DB892}" type="datetimeFigureOut">
              <a:rPr lang="ru-RU" smtClean="0"/>
              <a:t>30.05.2021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C658A1-F938-4605-A397-AB7A1A10669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547864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C538E7-8A4F-4525-A8EF-CEB3A69DB892}" type="datetimeFigureOut">
              <a:rPr lang="ru-RU" smtClean="0"/>
              <a:t>30.05.2021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C658A1-F938-4605-A397-AB7A1A10669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7791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wheelofnames.com/ru/va8-n5n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3.png"/><Relationship Id="rId5" Type="http://schemas.openxmlformats.org/officeDocument/2006/relationships/oleObject" Target="../embeddings/oleObject2.bin"/><Relationship Id="rId4" Type="http://schemas.openxmlformats.org/officeDocument/2006/relationships/image" Target="../media/image19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5.bin"/><Relationship Id="rId3" Type="http://schemas.openxmlformats.org/officeDocument/2006/relationships/image" Target="../media/image18.png"/><Relationship Id="rId7" Type="http://schemas.openxmlformats.org/officeDocument/2006/relationships/oleObject" Target="../embeddings/oleObject4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3.png"/><Relationship Id="rId5" Type="http://schemas.openxmlformats.org/officeDocument/2006/relationships/oleObject" Target="../embeddings/oleObject3.bin"/><Relationship Id="rId4" Type="http://schemas.openxmlformats.org/officeDocument/2006/relationships/image" Target="../media/image21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3.png"/><Relationship Id="rId4" Type="http://schemas.openxmlformats.org/officeDocument/2006/relationships/oleObject" Target="../embeddings/oleObject1.bin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13" Type="http://schemas.openxmlformats.org/officeDocument/2006/relationships/oleObject" Target="../embeddings/oleObject6.bin"/><Relationship Id="rId3" Type="http://schemas.openxmlformats.org/officeDocument/2006/relationships/image" Target="../media/image18.png"/><Relationship Id="rId7" Type="http://schemas.openxmlformats.org/officeDocument/2006/relationships/image" Target="../media/image24.jpeg"/><Relationship Id="rId12" Type="http://schemas.openxmlformats.org/officeDocument/2006/relationships/image" Target="../media/image28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9.jpeg"/><Relationship Id="rId11" Type="http://schemas.openxmlformats.org/officeDocument/2006/relationships/image" Target="../media/image14.png"/><Relationship Id="rId5" Type="http://schemas.openxmlformats.org/officeDocument/2006/relationships/image" Target="../media/image5.png"/><Relationship Id="rId10" Type="http://schemas.openxmlformats.org/officeDocument/2006/relationships/image" Target="../media/image27.png"/><Relationship Id="rId4" Type="http://schemas.openxmlformats.org/officeDocument/2006/relationships/image" Target="../media/image16.png"/><Relationship Id="rId9" Type="http://schemas.openxmlformats.org/officeDocument/2006/relationships/image" Target="../media/image26.png"/><Relationship Id="rId14" Type="http://schemas.openxmlformats.org/officeDocument/2006/relationships/image" Target="../media/image3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466955" y="703820"/>
            <a:ext cx="5318058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err="1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/>
              </a:rPr>
              <a:t>Беларуская</a:t>
            </a:r>
            <a:r>
              <a:rPr lang="ru-RU" sz="5400" b="1" cap="none" spc="0" dirty="0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/>
              </a:rPr>
              <a:t> </a:t>
            </a:r>
            <a:r>
              <a:rPr lang="ru-RU" sz="5400" b="1" cap="none" spc="0" dirty="0" err="1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/>
              </a:rPr>
              <a:t>мова</a:t>
            </a:r>
            <a:endParaRPr lang="en-US" sz="5400" b="1" cap="none" spc="0" dirty="0" smtClean="0">
              <a:ln w="12700" cmpd="sng">
                <a:solidFill>
                  <a:schemeClr val="accent4"/>
                </a:solidFill>
                <a:prstDash val="solid"/>
              </a:ln>
              <a:gradFill>
                <a:gsLst>
                  <a:gs pos="0">
                    <a:schemeClr val="accent4"/>
                  </a:gs>
                  <a:gs pos="4000">
                    <a:schemeClr val="accent4">
                      <a:lumMod val="60000"/>
                      <a:lumOff val="40000"/>
                    </a:schemeClr>
                  </a:gs>
                  <a:gs pos="87000">
                    <a:schemeClr val="accent4">
                      <a:lumMod val="20000"/>
                      <a:lumOff val="80000"/>
                    </a:schemeClr>
                  </a:gs>
                </a:gsLst>
                <a:lin ang="5400000"/>
              </a:gradFill>
              <a:effectLst/>
            </a:endParaRPr>
          </a:p>
          <a:p>
            <a:pPr algn="ctr"/>
            <a:r>
              <a:rPr lang="en-US" sz="5400" b="1" dirty="0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2 </a:t>
            </a:r>
            <a:r>
              <a:rPr lang="ru-RU" sz="5400" b="1" dirty="0" err="1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клас</a:t>
            </a:r>
            <a:endParaRPr lang="ru-RU" sz="5400" b="1" cap="none" spc="0" dirty="0">
              <a:ln w="12700" cmpd="sng">
                <a:solidFill>
                  <a:schemeClr val="accent4"/>
                </a:solidFill>
                <a:prstDash val="solid"/>
              </a:ln>
              <a:gradFill>
                <a:gsLst>
                  <a:gs pos="0">
                    <a:schemeClr val="accent4"/>
                  </a:gs>
                  <a:gs pos="4000">
                    <a:schemeClr val="accent4">
                      <a:lumMod val="60000"/>
                      <a:lumOff val="40000"/>
                    </a:schemeClr>
                  </a:gs>
                  <a:gs pos="87000">
                    <a:schemeClr val="accent4">
                      <a:lumMod val="20000"/>
                      <a:lumOff val="8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466955" y="3314606"/>
            <a:ext cx="543610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FF00"/>
                </a:solidFill>
              </a:rPr>
              <a:t>Вітаю</a:t>
            </a:r>
            <a:r>
              <a:rPr lang="ru-RU" sz="5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FF00"/>
                </a:solidFill>
              </a:rPr>
              <a:t> вас, </a:t>
            </a:r>
            <a:r>
              <a:rPr lang="ru-RU" sz="54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FF00"/>
                </a:solidFill>
              </a:rPr>
              <a:t>сябры</a:t>
            </a:r>
            <a:r>
              <a:rPr lang="ru-RU" sz="5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FF00"/>
                </a:solidFill>
              </a:rPr>
              <a:t>!</a:t>
            </a:r>
            <a:endParaRPr lang="ru-RU" sz="5400" b="1" dirty="0">
              <a:ln w="22225">
                <a:solidFill>
                  <a:schemeClr val="accent2"/>
                </a:solidFill>
                <a:prstDash val="solid"/>
              </a:ln>
              <a:solidFill>
                <a:srgbClr val="FFFF00"/>
              </a:solidFill>
            </a:endParaRPr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8903060" y="3535767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7" name="Picture 2" descr="ЯП файлы - Смайлик 00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80289" y="4347146"/>
            <a:ext cx="3742260" cy="19587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009118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8FBCF"/>
            </a:gs>
            <a:gs pos="39000">
              <a:srgbClr val="FFFFCC"/>
            </a:gs>
            <a:gs pos="68000">
              <a:schemeClr val="accent1">
                <a:lumMod val="45000"/>
                <a:lumOff val="55000"/>
              </a:schemeClr>
            </a:gs>
            <a:gs pos="86882">
              <a:srgbClr val="A1D194"/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7" name="Picture 7" descr="Картинка река море для детей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277" y="3476908"/>
            <a:ext cx="4652664" cy="324357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Рисунок 5"/>
          <p:cNvPicPr/>
          <p:nvPr/>
        </p:nvPicPr>
        <p:blipFill rotWithShape="1">
          <a:blip r:embed="rId3"/>
          <a:srcRect l="6467" t="8338" b="21962"/>
          <a:stretch/>
        </p:blipFill>
        <p:spPr bwMode="auto">
          <a:xfrm>
            <a:off x="138277" y="160296"/>
            <a:ext cx="4965606" cy="2943512"/>
          </a:xfrm>
          <a:prstGeom prst="rect">
            <a:avLst/>
          </a:prstGeom>
          <a:ln w="28575">
            <a:solidFill>
              <a:schemeClr val="accent1">
                <a:lumMod val="75000"/>
              </a:schemeClr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7" name="Надпись 4"/>
          <p:cNvSpPr txBox="1"/>
          <p:nvPr/>
        </p:nvSpPr>
        <p:spPr>
          <a:xfrm>
            <a:off x="5271307" y="160296"/>
            <a:ext cx="1709041" cy="2943512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50000"/>
              </a:lnSpc>
              <a:spcAft>
                <a:spcPts val="0"/>
              </a:spcAft>
            </a:pPr>
            <a:r>
              <a:rPr lang="be-BY" sz="3000" b="1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ЯКІ?</a:t>
            </a:r>
            <a:endParaRPr lang="ru-RU" sz="3000" dirty="0">
              <a:solidFill>
                <a:srgbClr val="FF0000"/>
              </a:solidFill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algn="ctr">
              <a:lnSpc>
                <a:spcPct val="150000"/>
              </a:lnSpc>
              <a:spcAft>
                <a:spcPts val="0"/>
              </a:spcAft>
            </a:pPr>
            <a:r>
              <a:rPr lang="be-BY" sz="3000" b="1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ЯКАЯ?</a:t>
            </a:r>
            <a:endParaRPr lang="ru-RU" sz="3000" dirty="0">
              <a:solidFill>
                <a:srgbClr val="FF0000"/>
              </a:solidFill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algn="ctr">
              <a:lnSpc>
                <a:spcPct val="150000"/>
              </a:lnSpc>
              <a:spcAft>
                <a:spcPts val="0"/>
              </a:spcAft>
            </a:pPr>
            <a:r>
              <a:rPr lang="be-BY" sz="3000" b="1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ЯКОЕ?</a:t>
            </a:r>
            <a:endParaRPr lang="ru-RU" sz="3000" dirty="0">
              <a:solidFill>
                <a:srgbClr val="FF0000"/>
              </a:solidFill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algn="ctr">
              <a:lnSpc>
                <a:spcPct val="150000"/>
              </a:lnSpc>
              <a:spcAft>
                <a:spcPts val="0"/>
              </a:spcAft>
            </a:pPr>
            <a:r>
              <a:rPr lang="be-BY" sz="3000" b="1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ЯКІЯ?</a:t>
            </a:r>
            <a:endParaRPr lang="ru-RU" sz="3000" dirty="0">
              <a:solidFill>
                <a:srgbClr val="FF0000"/>
              </a:solidFill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5396248" y="4661264"/>
            <a:ext cx="6490952" cy="1083374"/>
          </a:xfrm>
          <a:prstGeom prst="rect">
            <a:avLst/>
          </a:prstGeom>
          <a:solidFill>
            <a:srgbClr val="FFFF99"/>
          </a:solidFill>
        </p:spPr>
        <p:txBody>
          <a:bodyPr wrap="square">
            <a:spAutoFit/>
          </a:bodyPr>
          <a:lstStyle/>
          <a:p>
            <a:pPr marL="144000" indent="-19685">
              <a:lnSpc>
                <a:spcPct val="115000"/>
              </a:lnSpc>
              <a:spcAft>
                <a:spcPts val="0"/>
              </a:spcAft>
            </a:pPr>
            <a:r>
              <a:rPr lang="be-BY" sz="2800" b="1" dirty="0">
                <a:solidFill>
                  <a:srgbClr val="00B050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Яблык (які?) _______, _________, _________, __________.</a:t>
            </a:r>
            <a:endParaRPr lang="ru-RU" sz="2400" dirty="0">
              <a:solidFill>
                <a:srgbClr val="00B050"/>
              </a:solidFill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097976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8FBCF"/>
            </a:gs>
            <a:gs pos="39000">
              <a:srgbClr val="FFFFCC"/>
            </a:gs>
            <a:gs pos="68000">
              <a:schemeClr val="accent1">
                <a:lumMod val="45000"/>
                <a:lumOff val="55000"/>
              </a:schemeClr>
            </a:gs>
            <a:gs pos="86882">
              <a:srgbClr val="A1D194"/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7" descr="Картинка река море для детей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277" y="3476908"/>
            <a:ext cx="4652664" cy="324357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Рисунок 3"/>
          <p:cNvPicPr/>
          <p:nvPr/>
        </p:nvPicPr>
        <p:blipFill>
          <a:blip r:embed="rId3"/>
          <a:stretch>
            <a:fillRect/>
          </a:stretch>
        </p:blipFill>
        <p:spPr>
          <a:xfrm>
            <a:off x="2564840" y="1362679"/>
            <a:ext cx="5767791" cy="2029469"/>
          </a:xfrm>
          <a:prstGeom prst="rect">
            <a:avLst/>
          </a:prstGeom>
        </p:spPr>
      </p:pic>
      <p:pic>
        <p:nvPicPr>
          <p:cNvPr id="11268" name="Picture 4" descr="Солнце-солнышко, картинки для детей. | Началочка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8637"/>
            <a:ext cx="2890255" cy="2890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71" name="Picture 7" descr="Как сделать кораблик из бумаги | ВсёСами | Яндекс Дзен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7878" y="3476908"/>
            <a:ext cx="2304290" cy="12961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 descr="Как сделать кораблик из бумаги | ВсёСами | Яндекс Дзен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9469" y="5180009"/>
            <a:ext cx="2304290" cy="12961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7" descr="Как сделать кораблик из бумаги | ВсёСами | Яндекс Дзен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0143" y="3680377"/>
            <a:ext cx="2304290" cy="12961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7" descr="Как сделать кораблик из бумаги | ВсёСами | Яндекс Дзен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72288" y="5167141"/>
            <a:ext cx="2304290" cy="12961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5345704" y="3519404"/>
            <a:ext cx="10947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e-BY" sz="2800" b="1" dirty="0" smtClean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FF0000"/>
                </a:solidFill>
              </a:rPr>
              <a:t>ЯКІ?</a:t>
            </a:r>
            <a:endParaRPr lang="ru-RU" sz="2800" b="1" dirty="0">
              <a:ln w="12700" cmpd="sng">
                <a:solidFill>
                  <a:schemeClr val="accent4"/>
                </a:solidFill>
                <a:prstDash val="solid"/>
              </a:ln>
              <a:solidFill>
                <a:srgbClr val="FF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804155" y="3713546"/>
            <a:ext cx="13395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e-BY" sz="2800" b="1" dirty="0" smtClean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FF0000"/>
                </a:solidFill>
              </a:rPr>
              <a:t>ЯКАЯ?</a:t>
            </a:r>
            <a:endParaRPr lang="ru-RU" sz="2800" b="1" dirty="0">
              <a:ln w="12700" cmpd="sng">
                <a:solidFill>
                  <a:schemeClr val="accent4"/>
                </a:solidFill>
                <a:prstDash val="solid"/>
              </a:ln>
              <a:solidFill>
                <a:srgbClr val="FF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776324" y="5146246"/>
            <a:ext cx="13395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e-BY" sz="2800" b="1" dirty="0" smtClean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FF0000"/>
                </a:solidFill>
              </a:rPr>
              <a:t>ЯКОЕ?</a:t>
            </a:r>
            <a:endParaRPr lang="ru-RU" sz="2800" b="1" dirty="0">
              <a:ln w="12700" cmpd="sng">
                <a:solidFill>
                  <a:schemeClr val="accent4"/>
                </a:solidFill>
                <a:prstDash val="solid"/>
              </a:ln>
              <a:solidFill>
                <a:srgbClr val="FF00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9011976" y="5169843"/>
            <a:ext cx="13395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e-BY" sz="2800" b="1" dirty="0" smtClean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FF0000"/>
                </a:solidFill>
              </a:rPr>
              <a:t>ЯКІЯ?</a:t>
            </a:r>
            <a:endParaRPr lang="ru-RU" sz="2800" b="1" dirty="0">
              <a:ln w="12700" cmpd="sng">
                <a:solidFill>
                  <a:schemeClr val="accent4"/>
                </a:solidFill>
                <a:prstDash val="solid"/>
              </a:ln>
              <a:solidFill>
                <a:srgbClr val="FF0000"/>
              </a:solidFill>
            </a:endParaRPr>
          </a:p>
        </p:txBody>
      </p:sp>
      <p:pic>
        <p:nvPicPr>
          <p:cNvPr id="11275" name="Picture 11" descr="волновой вектор абстрактный фон волны линия волна вектор вол ...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7549" y="4478019"/>
            <a:ext cx="1170949" cy="6872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11" descr="волновой вектор абстрактный фон волны линия волна вектор вол ...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5893056" y="4437418"/>
            <a:ext cx="1170949" cy="6872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11" descr="волновой вектор абстрактный фон волны линия волна вектор вол ...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6397" y="4461740"/>
            <a:ext cx="1170949" cy="6872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11" descr="волновой вектор абстрактный фон волны линия волна вектор вол ...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8138364" y="4448004"/>
            <a:ext cx="1170949" cy="6872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11" descr="волновой вектор абстрактный фон волны линия волна вектор вол ...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65597" y="4478019"/>
            <a:ext cx="1170949" cy="6872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11" descr="волновой вектор абстрактный фон волны линия волна вектор вол ...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0940" y="6119701"/>
            <a:ext cx="1170949" cy="6872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11" descr="волновой вектор абстрактный фон волны линия волна вектор вол ...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5944925" y="6098806"/>
            <a:ext cx="1170949" cy="6872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11" descr="волновой вектор абстрактный фон волны линия волна вектор вол ...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09584" y="6133780"/>
            <a:ext cx="1170949" cy="6872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11" descr="волновой вектор абстрактный фон волны линия волна вектор вол ...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10310" y="6135553"/>
            <a:ext cx="1170949" cy="6872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11" descr="волновой вектор абстрактный фон волны линия волна вектор вол ...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8263092" y="6122143"/>
            <a:ext cx="1170949" cy="6872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471160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8FBCF"/>
            </a:gs>
            <a:gs pos="39000">
              <a:srgbClr val="FFFFCC"/>
            </a:gs>
            <a:gs pos="68000">
              <a:schemeClr val="accent1">
                <a:lumMod val="45000"/>
                <a:lumOff val="55000"/>
              </a:schemeClr>
            </a:gs>
            <a:gs pos="86882">
              <a:srgbClr val="A1D194"/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7" name="Picture 7" descr="Картинка река море для детей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277" y="3476908"/>
            <a:ext cx="4652664" cy="324357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Надпись 4"/>
          <p:cNvSpPr txBox="1"/>
          <p:nvPr/>
        </p:nvSpPr>
        <p:spPr>
          <a:xfrm>
            <a:off x="138277" y="224690"/>
            <a:ext cx="1709041" cy="2943512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50000"/>
              </a:lnSpc>
              <a:spcAft>
                <a:spcPts val="0"/>
              </a:spcAft>
            </a:pPr>
            <a:r>
              <a:rPr lang="be-BY" sz="3000" b="1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ЯКІ?</a:t>
            </a:r>
            <a:endParaRPr lang="ru-RU" sz="3000" dirty="0">
              <a:solidFill>
                <a:srgbClr val="FF0000"/>
              </a:solidFill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algn="ctr">
              <a:lnSpc>
                <a:spcPct val="150000"/>
              </a:lnSpc>
              <a:spcAft>
                <a:spcPts val="0"/>
              </a:spcAft>
            </a:pPr>
            <a:r>
              <a:rPr lang="be-BY" sz="3000" b="1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ЯКАЯ?</a:t>
            </a:r>
            <a:endParaRPr lang="ru-RU" sz="3000" dirty="0">
              <a:solidFill>
                <a:srgbClr val="FF0000"/>
              </a:solidFill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algn="ctr">
              <a:lnSpc>
                <a:spcPct val="150000"/>
              </a:lnSpc>
              <a:spcAft>
                <a:spcPts val="0"/>
              </a:spcAft>
            </a:pPr>
            <a:r>
              <a:rPr lang="be-BY" sz="3000" b="1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ЯКОЕ?</a:t>
            </a:r>
            <a:endParaRPr lang="ru-RU" sz="3000" dirty="0">
              <a:solidFill>
                <a:srgbClr val="FF0000"/>
              </a:solidFill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algn="ctr">
              <a:lnSpc>
                <a:spcPct val="150000"/>
              </a:lnSpc>
              <a:spcAft>
                <a:spcPts val="0"/>
              </a:spcAft>
            </a:pPr>
            <a:r>
              <a:rPr lang="be-BY" sz="3000" b="1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ЯКІЯ?</a:t>
            </a:r>
            <a:endParaRPr lang="ru-RU" sz="3000" dirty="0">
              <a:solidFill>
                <a:srgbClr val="FF0000"/>
              </a:solidFill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314069" y="249296"/>
            <a:ext cx="2640170" cy="6265177"/>
          </a:xfrm>
          <a:prstGeom prst="rect">
            <a:avLst/>
          </a:prstGeom>
          <a:solidFill>
            <a:srgbClr val="FFFF99"/>
          </a:solidFill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600"/>
              </a:spcAft>
            </a:pPr>
            <a:r>
              <a:rPr lang="be-BY" sz="2400" b="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ea typeface="Arial" panose="020B0604020202020204" pitchFamily="34" charset="0"/>
              </a:rPr>
              <a:t>РЫБКА</a:t>
            </a:r>
            <a:endParaRPr lang="ru-RU" sz="2400" b="1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>
              <a:lnSpc>
                <a:spcPct val="150000"/>
              </a:lnSpc>
              <a:spcAft>
                <a:spcPts val="600"/>
              </a:spcAft>
            </a:pPr>
            <a:r>
              <a:rPr lang="be-BY" sz="2400" b="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ea typeface="Arial" panose="020B0604020202020204" pitchFamily="34" charset="0"/>
              </a:rPr>
              <a:t>РЫБНАЯ</a:t>
            </a:r>
            <a:endParaRPr lang="ru-RU" sz="2400" b="1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>
              <a:lnSpc>
                <a:spcPct val="150000"/>
              </a:lnSpc>
              <a:spcAft>
                <a:spcPts val="600"/>
              </a:spcAft>
            </a:pPr>
            <a:r>
              <a:rPr lang="be-BY" sz="2400" b="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ea typeface="Arial" panose="020B0604020202020204" pitchFamily="34" charset="0"/>
              </a:rPr>
              <a:t>БЯРОЗКА</a:t>
            </a:r>
            <a:endParaRPr lang="ru-RU" sz="2400" b="1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>
              <a:lnSpc>
                <a:spcPct val="150000"/>
              </a:lnSpc>
              <a:spcAft>
                <a:spcPts val="600"/>
              </a:spcAft>
            </a:pPr>
            <a:r>
              <a:rPr lang="be-BY" sz="2400" b="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ea typeface="Arial" panose="020B0604020202020204" pitchFamily="34" charset="0"/>
              </a:rPr>
              <a:t>БЯРОЗАВАЯ</a:t>
            </a:r>
            <a:endParaRPr lang="ru-RU" sz="2400" b="1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>
              <a:lnSpc>
                <a:spcPct val="150000"/>
              </a:lnSpc>
              <a:spcAft>
                <a:spcPts val="600"/>
              </a:spcAft>
            </a:pPr>
            <a:r>
              <a:rPr lang="be-BY" sz="2400" b="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ea typeface="Arial" panose="020B0604020202020204" pitchFamily="34" charset="0"/>
              </a:rPr>
              <a:t>ХАЛОДНАЕ</a:t>
            </a:r>
            <a:endParaRPr lang="ru-RU" sz="2400" b="1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>
              <a:lnSpc>
                <a:spcPct val="150000"/>
              </a:lnSpc>
              <a:spcAft>
                <a:spcPts val="600"/>
              </a:spcAft>
            </a:pPr>
            <a:r>
              <a:rPr lang="be-BY" sz="2400" b="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ea typeface="Arial" panose="020B0604020202020204" pitchFamily="34" charset="0"/>
              </a:rPr>
              <a:t>СОНЦА</a:t>
            </a:r>
            <a:endParaRPr lang="ru-RU" sz="2400" b="1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>
              <a:lnSpc>
                <a:spcPct val="150000"/>
              </a:lnSpc>
              <a:spcAft>
                <a:spcPts val="600"/>
              </a:spcAft>
            </a:pPr>
            <a:r>
              <a:rPr lang="be-BY" sz="2400" b="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ea typeface="Arial" panose="020B0604020202020204" pitchFamily="34" charset="0"/>
              </a:rPr>
              <a:t>КВЕТКІ</a:t>
            </a:r>
            <a:endParaRPr lang="ru-RU" sz="2400" b="1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>
              <a:lnSpc>
                <a:spcPct val="150000"/>
              </a:lnSpc>
              <a:spcAft>
                <a:spcPts val="600"/>
              </a:spcAft>
            </a:pPr>
            <a:r>
              <a:rPr lang="be-BY" sz="2400" b="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ea typeface="Arial" panose="020B0604020202020204" pitchFamily="34" charset="0"/>
              </a:rPr>
              <a:t>ЖОЎТЫЯ</a:t>
            </a:r>
            <a:endParaRPr lang="ru-RU" sz="2400" b="1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>
              <a:lnSpc>
                <a:spcPct val="150000"/>
              </a:lnSpc>
              <a:spcAft>
                <a:spcPts val="600"/>
              </a:spcAft>
            </a:pPr>
            <a:r>
              <a:rPr lang="be-BY" sz="2400" b="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ea typeface="Arial" panose="020B0604020202020204" pitchFamily="34" charset="0"/>
              </a:rPr>
              <a:t>САЛОДКІ</a:t>
            </a:r>
            <a:endParaRPr lang="ru-RU" sz="2400" b="1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>
              <a:lnSpc>
                <a:spcPct val="150000"/>
              </a:lnSpc>
              <a:spcAft>
                <a:spcPts val="600"/>
              </a:spcAft>
            </a:pPr>
            <a:r>
              <a:rPr lang="be-BY" sz="2400" b="1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ea typeface="Arial" panose="020B0604020202020204" pitchFamily="34" charset="0"/>
              </a:rPr>
              <a:t>ЯГАДЫ</a:t>
            </a:r>
            <a:endParaRPr lang="ru-RU" sz="2400" b="1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pic>
        <p:nvPicPr>
          <p:cNvPr id="14338" name="Picture 2" descr="Кира-скрап - клипарт и рамки на прозрачном фоне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0770" y="824249"/>
            <a:ext cx="2848040" cy="18118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358712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8FBCF"/>
            </a:gs>
            <a:gs pos="39000">
              <a:srgbClr val="FFFFCC"/>
            </a:gs>
            <a:gs pos="68000">
              <a:schemeClr val="accent1">
                <a:lumMod val="45000"/>
                <a:lumOff val="55000"/>
              </a:schemeClr>
            </a:gs>
            <a:gs pos="86882">
              <a:srgbClr val="A1D194"/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Надпись 4"/>
          <p:cNvSpPr txBox="1"/>
          <p:nvPr/>
        </p:nvSpPr>
        <p:spPr>
          <a:xfrm>
            <a:off x="138277" y="186053"/>
            <a:ext cx="1709041" cy="2943512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50000"/>
              </a:lnSpc>
              <a:spcAft>
                <a:spcPts val="0"/>
              </a:spcAft>
            </a:pPr>
            <a:r>
              <a:rPr lang="be-BY" sz="3000" b="1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ЯКІ?</a:t>
            </a:r>
            <a:endParaRPr lang="ru-RU" sz="3000" dirty="0">
              <a:solidFill>
                <a:srgbClr val="FF0000"/>
              </a:solidFill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algn="ctr">
              <a:lnSpc>
                <a:spcPct val="150000"/>
              </a:lnSpc>
              <a:spcAft>
                <a:spcPts val="0"/>
              </a:spcAft>
            </a:pPr>
            <a:r>
              <a:rPr lang="be-BY" sz="3000" b="1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ЯКАЯ?</a:t>
            </a:r>
            <a:endParaRPr lang="ru-RU" sz="3000" dirty="0">
              <a:solidFill>
                <a:srgbClr val="FF0000"/>
              </a:solidFill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algn="ctr">
              <a:lnSpc>
                <a:spcPct val="150000"/>
              </a:lnSpc>
              <a:spcAft>
                <a:spcPts val="0"/>
              </a:spcAft>
            </a:pPr>
            <a:r>
              <a:rPr lang="be-BY" sz="3000" b="1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ЯКОЕ?</a:t>
            </a:r>
            <a:endParaRPr lang="ru-RU" sz="3000" dirty="0">
              <a:solidFill>
                <a:srgbClr val="FF0000"/>
              </a:solidFill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algn="ctr">
              <a:lnSpc>
                <a:spcPct val="150000"/>
              </a:lnSpc>
              <a:spcAft>
                <a:spcPts val="0"/>
              </a:spcAft>
            </a:pPr>
            <a:r>
              <a:rPr lang="be-BY" sz="3000" b="1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ЯКІЯ?</a:t>
            </a:r>
            <a:endParaRPr lang="ru-RU" sz="3000" dirty="0">
              <a:solidFill>
                <a:srgbClr val="FF0000"/>
              </a:solidFill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850428" y="2348552"/>
            <a:ext cx="5426912" cy="2062103"/>
          </a:xfrm>
          <a:prstGeom prst="rect">
            <a:avLst/>
          </a:prstGeom>
          <a:solidFill>
            <a:srgbClr val="FFFF99"/>
          </a:solidFill>
        </p:spPr>
        <p:txBody>
          <a:bodyPr wrap="square">
            <a:spAutoFit/>
          </a:bodyPr>
          <a:lstStyle/>
          <a:p>
            <a:r>
              <a:rPr lang="be-BY" sz="3200" dirty="0">
                <a:solidFill>
                  <a:srgbClr val="00B050"/>
                </a:solidFill>
              </a:rPr>
              <a:t>Трава (якая?) ____________</a:t>
            </a:r>
            <a:endParaRPr lang="ru-RU" sz="3200" dirty="0">
              <a:solidFill>
                <a:srgbClr val="00B050"/>
              </a:solidFill>
            </a:endParaRPr>
          </a:p>
          <a:p>
            <a:r>
              <a:rPr lang="be-BY" sz="3200" dirty="0">
                <a:solidFill>
                  <a:srgbClr val="00B050"/>
                </a:solidFill>
              </a:rPr>
              <a:t>рамонкі (якія?)____________</a:t>
            </a:r>
            <a:endParaRPr lang="ru-RU" sz="3200" dirty="0">
              <a:solidFill>
                <a:srgbClr val="00B050"/>
              </a:solidFill>
            </a:endParaRPr>
          </a:p>
          <a:p>
            <a:r>
              <a:rPr lang="be-BY" sz="3200" dirty="0">
                <a:solidFill>
                  <a:srgbClr val="00B050"/>
                </a:solidFill>
              </a:rPr>
              <a:t>неба (якое?)______________</a:t>
            </a:r>
            <a:endParaRPr lang="ru-RU" sz="3200" dirty="0">
              <a:solidFill>
                <a:srgbClr val="00B050"/>
              </a:solidFill>
            </a:endParaRPr>
          </a:p>
          <a:p>
            <a:r>
              <a:rPr lang="be-BY" sz="3200" dirty="0">
                <a:solidFill>
                  <a:srgbClr val="00B050"/>
                </a:solidFill>
              </a:rPr>
              <a:t>васілёк (які?)_____________</a:t>
            </a:r>
            <a:endParaRPr lang="ru-RU" sz="3200" dirty="0">
              <a:solidFill>
                <a:srgbClr val="00B050"/>
              </a:solidFill>
            </a:endParaRPr>
          </a:p>
        </p:txBody>
      </p:sp>
      <p:pic>
        <p:nvPicPr>
          <p:cNvPr id="14338" name="Picture 2" descr="Кира-скрап - клипарт и рамки на прозрачном фоне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0770" y="824249"/>
            <a:ext cx="2848040" cy="18118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277" y="3494322"/>
            <a:ext cx="4562786" cy="322615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Прямоугольник 3"/>
          <p:cNvSpPr/>
          <p:nvPr/>
        </p:nvSpPr>
        <p:spPr>
          <a:xfrm>
            <a:off x="4850428" y="4539402"/>
            <a:ext cx="6096000" cy="1083374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>
            <a:spAutoFit/>
          </a:bodyPr>
          <a:lstStyle/>
          <a:p>
            <a:pPr marL="119380" indent="-139065" algn="just">
              <a:lnSpc>
                <a:spcPct val="115000"/>
              </a:lnSpc>
              <a:spcAft>
                <a:spcPts val="0"/>
              </a:spcAft>
            </a:pPr>
            <a:r>
              <a:rPr lang="be-BY" sz="2800" b="1" i="1" dirty="0">
                <a:solidFill>
                  <a:schemeClr val="accent2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СЛОВЫ ДЛЯ ДАВЕДАК: </a:t>
            </a:r>
            <a:endParaRPr lang="be-BY" sz="2800" b="1" i="1" dirty="0" smtClean="0">
              <a:solidFill>
                <a:schemeClr val="accent2"/>
              </a:solidFill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marL="119380" indent="-139065" algn="just">
              <a:lnSpc>
                <a:spcPct val="115000"/>
              </a:lnSpc>
              <a:spcAft>
                <a:spcPts val="0"/>
              </a:spcAft>
            </a:pPr>
            <a:r>
              <a:rPr lang="be-BY" sz="2800" dirty="0" smtClean="0">
                <a:solidFill>
                  <a:schemeClr val="accent2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з</a:t>
            </a:r>
            <a:r>
              <a:rPr lang="be-BY" sz="2800" dirty="0">
                <a:solidFill>
                  <a:schemeClr val="accent2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__лёная, белыя, </a:t>
            </a:r>
            <a:r>
              <a:rPr lang="be-BY" sz="2800" dirty="0">
                <a:solidFill>
                  <a:schemeClr val="accent2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сіні, бл__кітнае.</a:t>
            </a:r>
            <a:endParaRPr lang="ru-RU" sz="2800" dirty="0">
              <a:solidFill>
                <a:schemeClr val="accent2"/>
              </a:solidFill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7302752" y="2451479"/>
            <a:ext cx="140775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e-BY" sz="2400" dirty="0" smtClean="0">
                <a:solidFill>
                  <a:schemeClr val="accent2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зЯлёная</a:t>
            </a:r>
            <a:endParaRPr lang="ru-RU" sz="2400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7563884" y="2944899"/>
            <a:ext cx="108632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e-BY" sz="2400" dirty="0">
                <a:solidFill>
                  <a:schemeClr val="accent2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белыя</a:t>
            </a:r>
            <a:endParaRPr lang="ru-RU" sz="2400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7228597" y="3406564"/>
            <a:ext cx="158947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e-BY" sz="2400" dirty="0" smtClean="0">
                <a:solidFill>
                  <a:schemeClr val="accent2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блАкітнае</a:t>
            </a:r>
            <a:endParaRPr lang="ru-RU" sz="2400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7228597" y="3921031"/>
            <a:ext cx="64633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e-BY" sz="2400" dirty="0">
                <a:solidFill>
                  <a:schemeClr val="accent2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сіні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27915124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9" grpId="0"/>
      <p:bldP spid="1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8FBCF"/>
            </a:gs>
            <a:gs pos="39000">
              <a:srgbClr val="FFFFCC"/>
            </a:gs>
            <a:gs pos="68000">
              <a:schemeClr val="accent1">
                <a:lumMod val="45000"/>
                <a:lumOff val="55000"/>
              </a:schemeClr>
            </a:gs>
            <a:gs pos="86882">
              <a:srgbClr val="A1D194"/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792" y="162604"/>
            <a:ext cx="9469362" cy="66953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6388" name="Picture 4" descr="МУ ЦБС НЕЙСКОГО РАЙОНА | Новости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446" y="1596555"/>
            <a:ext cx="6657975" cy="3038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001723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8FBCF"/>
            </a:gs>
            <a:gs pos="39000">
              <a:srgbClr val="FFFFCC"/>
            </a:gs>
            <a:gs pos="68000">
              <a:schemeClr val="accent1">
                <a:lumMod val="45000"/>
                <a:lumOff val="55000"/>
              </a:schemeClr>
            </a:gs>
            <a:gs pos="86882">
              <a:srgbClr val="A1D194"/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303" y="492617"/>
            <a:ext cx="8487177" cy="636538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7420" name="Picture 12" descr="Летнее гостевание. «Гимназия г. Сморгони встречает нас…». Новости ...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5439" y="3505334"/>
            <a:ext cx="4911137" cy="23674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>
            <a:hlinkClick r:id="rId4"/>
          </p:cNvPr>
          <p:cNvSpPr/>
          <p:nvPr/>
        </p:nvSpPr>
        <p:spPr>
          <a:xfrm>
            <a:off x="8667480" y="4319712"/>
            <a:ext cx="243513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https://wheelofnames.com/ru/va8-n5n#</a:t>
            </a:r>
          </a:p>
        </p:txBody>
      </p:sp>
    </p:spTree>
    <p:extLst>
      <p:ext uri="{BB962C8B-B14F-4D97-AF65-F5344CB8AC3E}">
        <p14:creationId xmlns:p14="http://schemas.microsoft.com/office/powerpoint/2010/main" val="11651456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8FBCF"/>
            </a:gs>
            <a:gs pos="39000">
              <a:srgbClr val="FFFFCC"/>
            </a:gs>
            <a:gs pos="68000">
              <a:schemeClr val="accent1">
                <a:lumMod val="45000"/>
                <a:lumOff val="55000"/>
              </a:schemeClr>
            </a:gs>
            <a:gs pos="86882">
              <a:srgbClr val="A1D194"/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668" y="3316983"/>
            <a:ext cx="4537996" cy="340349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Прямоугольник 1"/>
          <p:cNvSpPr/>
          <p:nvPr/>
        </p:nvSpPr>
        <p:spPr>
          <a:xfrm>
            <a:off x="141668" y="85329"/>
            <a:ext cx="8293994" cy="3120854"/>
          </a:xfrm>
          <a:prstGeom prst="rect">
            <a:avLst/>
          </a:prstGeom>
          <a:solidFill>
            <a:srgbClr val="CCFF99"/>
          </a:solidFill>
        </p:spPr>
        <p:txBody>
          <a:bodyPr wrap="square">
            <a:spAutoFit/>
          </a:bodyPr>
          <a:lstStyle/>
          <a:p>
            <a:pPr marL="29210" algn="just">
              <a:lnSpc>
                <a:spcPct val="120000"/>
              </a:lnSpc>
              <a:spcAft>
                <a:spcPts val="0"/>
              </a:spcAft>
            </a:pPr>
            <a:r>
              <a:rPr lang="be-BY" sz="2800" dirty="0">
                <a:solidFill>
                  <a:schemeClr val="accent2">
                    <a:lumMod val="75000"/>
                  </a:schemeClr>
                </a:solidFill>
                <a:ea typeface="Arial" panose="020B0604020202020204" pitchFamily="34" charset="0"/>
              </a:rPr>
              <a:t>Сцежка (якая?) ву..кая, а д..рога (якая</a:t>
            </a:r>
            <a:r>
              <a:rPr lang="be-BY" sz="2800" dirty="0" smtClean="0">
                <a:solidFill>
                  <a:schemeClr val="accent2">
                    <a:lumMod val="75000"/>
                  </a:schemeClr>
                </a:solidFill>
                <a:ea typeface="Arial" panose="020B0604020202020204" pitchFamily="34" charset="0"/>
              </a:rPr>
              <a:t>?)_________.</a:t>
            </a:r>
            <a:endParaRPr lang="ru-RU" sz="2400" dirty="0">
              <a:solidFill>
                <a:schemeClr val="accent2">
                  <a:lumMod val="75000"/>
                </a:schemeClr>
              </a:solidFill>
              <a:ea typeface="Arial" panose="020B0604020202020204" pitchFamily="34" charset="0"/>
            </a:endParaRPr>
          </a:p>
          <a:p>
            <a:pPr marL="29210" algn="just">
              <a:lnSpc>
                <a:spcPct val="120000"/>
              </a:lnSpc>
              <a:spcAft>
                <a:spcPts val="0"/>
              </a:spcAft>
            </a:pPr>
            <a:r>
              <a:rPr lang="be-BY" sz="2800" dirty="0">
                <a:solidFill>
                  <a:schemeClr val="accent2">
                    <a:lumMod val="75000"/>
                  </a:schemeClr>
                </a:solidFill>
                <a:ea typeface="Arial" panose="020B0604020202020204" pitchFamily="34" charset="0"/>
              </a:rPr>
              <a:t>Дрэва (якое?) высокае, а куст (які?)____________.</a:t>
            </a:r>
            <a:endParaRPr lang="ru-RU" sz="2400" dirty="0">
              <a:solidFill>
                <a:schemeClr val="accent2">
                  <a:lumMod val="75000"/>
                </a:schemeClr>
              </a:solidFill>
              <a:ea typeface="Arial" panose="020B0604020202020204" pitchFamily="34" charset="0"/>
            </a:endParaRPr>
          </a:p>
          <a:p>
            <a:pPr marL="29210" algn="just">
              <a:lnSpc>
                <a:spcPct val="120000"/>
              </a:lnSpc>
              <a:spcAft>
                <a:spcPts val="0"/>
              </a:spcAft>
            </a:pPr>
            <a:r>
              <a:rPr lang="be-BY" sz="2800" dirty="0">
                <a:solidFill>
                  <a:schemeClr val="accent2">
                    <a:lumMod val="75000"/>
                  </a:schemeClr>
                </a:solidFill>
                <a:ea typeface="Arial" panose="020B0604020202020204" pitchFamily="34" charset="0"/>
              </a:rPr>
              <a:t>Заяц (які?) палахлівы, а мядзведзь (які?)________.</a:t>
            </a:r>
            <a:endParaRPr lang="ru-RU" sz="2400" dirty="0">
              <a:solidFill>
                <a:schemeClr val="accent2">
                  <a:lumMod val="75000"/>
                </a:schemeClr>
              </a:solidFill>
              <a:ea typeface="Arial" panose="020B0604020202020204" pitchFamily="34" charset="0"/>
            </a:endParaRPr>
          </a:p>
          <a:p>
            <a:pPr marL="29210" algn="just">
              <a:lnSpc>
                <a:spcPct val="120000"/>
              </a:lnSpc>
              <a:spcAft>
                <a:spcPts val="0"/>
              </a:spcAft>
            </a:pPr>
            <a:r>
              <a:rPr lang="be-BY" sz="2800" dirty="0">
                <a:solidFill>
                  <a:schemeClr val="accent2">
                    <a:lumMod val="75000"/>
                  </a:schemeClr>
                </a:solidFill>
                <a:ea typeface="Arial" panose="020B0604020202020204" pitchFamily="34" charset="0"/>
              </a:rPr>
              <a:t>Вавёрка (якая?) маленькая, а лось (які?)________.</a:t>
            </a:r>
            <a:endParaRPr lang="ru-RU" sz="2400" dirty="0">
              <a:solidFill>
                <a:schemeClr val="accent2">
                  <a:lumMod val="75000"/>
                </a:schemeClr>
              </a:solidFill>
              <a:ea typeface="Arial" panose="020B0604020202020204" pitchFamily="34" charset="0"/>
            </a:endParaRPr>
          </a:p>
          <a:p>
            <a:pPr marL="29210" algn="just">
              <a:lnSpc>
                <a:spcPct val="120000"/>
              </a:lnSpc>
              <a:spcAft>
                <a:spcPts val="0"/>
              </a:spcAft>
            </a:pPr>
            <a:r>
              <a:rPr lang="be-BY" sz="2400" b="1" i="1" dirty="0">
                <a:solidFill>
                  <a:srgbClr val="FF0000"/>
                </a:solidFill>
                <a:ea typeface="Arial" panose="020B0604020202020204" pitchFamily="34" charset="0"/>
              </a:rPr>
              <a:t>СЛОВЫ ДЛЯ ДАВЕДАК: </a:t>
            </a:r>
            <a:endParaRPr lang="be-BY" sz="2400" b="1" i="1" dirty="0" smtClean="0">
              <a:solidFill>
                <a:srgbClr val="FF0000"/>
              </a:solidFill>
              <a:ea typeface="Arial" panose="020B0604020202020204" pitchFamily="34" charset="0"/>
            </a:endParaRPr>
          </a:p>
          <a:p>
            <a:pPr marL="29210" algn="just">
              <a:lnSpc>
                <a:spcPct val="120000"/>
              </a:lnSpc>
              <a:spcAft>
                <a:spcPts val="0"/>
              </a:spcAft>
            </a:pPr>
            <a:r>
              <a:rPr lang="be-BY" sz="2800" b="1" i="1" dirty="0">
                <a:solidFill>
                  <a:srgbClr val="FF0000"/>
                </a:solidFill>
                <a:ea typeface="Arial" panose="020B0604020202020204" pitchFamily="34" charset="0"/>
              </a:rPr>
              <a:t>ні..кі, смелы, </a:t>
            </a:r>
            <a:r>
              <a:rPr lang="be-BY" sz="2800" b="1" i="1" dirty="0" smtClean="0">
                <a:solidFill>
                  <a:srgbClr val="FF0000"/>
                </a:solidFill>
                <a:ea typeface="Arial" panose="020B0604020202020204" pitchFamily="34" charset="0"/>
              </a:rPr>
              <a:t>вялікі, </a:t>
            </a:r>
            <a:r>
              <a:rPr lang="be-BY" sz="2800" b="1" i="1" dirty="0">
                <a:solidFill>
                  <a:srgbClr val="FF0000"/>
                </a:solidFill>
                <a:ea typeface="Arial" panose="020B0604020202020204" pitchFamily="34" charset="0"/>
              </a:rPr>
              <a:t>ш..</a:t>
            </a:r>
            <a:r>
              <a:rPr lang="be-BY" sz="2800" b="1" i="1" dirty="0" smtClean="0">
                <a:solidFill>
                  <a:srgbClr val="FF0000"/>
                </a:solidFill>
                <a:ea typeface="Arial" panose="020B0604020202020204" pitchFamily="34" charset="0"/>
              </a:rPr>
              <a:t>рокая.</a:t>
            </a:r>
            <a:endParaRPr lang="ru-RU" sz="2800" dirty="0">
              <a:solidFill>
                <a:srgbClr val="FF0000"/>
              </a:solidFill>
              <a:effectLst/>
              <a:ea typeface="Arial" panose="020B0604020202020204" pitchFamily="34" charset="0"/>
            </a:endParaRPr>
          </a:p>
        </p:txBody>
      </p:sp>
      <p:pic>
        <p:nvPicPr>
          <p:cNvPr id="6" name="Picture 12" descr="Летнее гостевание. «Гимназия г. Сморгони встречает нас…». Новости ...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0328" y="4836291"/>
            <a:ext cx="2737880" cy="13197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439" name="Picture 7" descr="Большие смайлики png на прозрачном фоне - Женский сайт СЖС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551822" y="3817798"/>
            <a:ext cx="2484595" cy="23769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6134696" y="179162"/>
            <a:ext cx="146193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e-BY" sz="2400" b="1" i="1" dirty="0" smtClean="0">
                <a:solidFill>
                  <a:srgbClr val="FF0000"/>
                </a:solidFill>
                <a:ea typeface="Arial" panose="020B0604020202020204" pitchFamily="34" charset="0"/>
              </a:rPr>
              <a:t>шЫрокая</a:t>
            </a:r>
            <a:endParaRPr lang="ru-RU" sz="24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5725769" y="640827"/>
            <a:ext cx="80342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e-BY" sz="2400" b="1" i="1" dirty="0" smtClean="0">
                <a:solidFill>
                  <a:srgbClr val="FF0000"/>
                </a:solidFill>
                <a:ea typeface="Arial" panose="020B0604020202020204" pitchFamily="34" charset="0"/>
              </a:rPr>
              <a:t>ніЗкі</a:t>
            </a:r>
            <a:endParaRPr lang="ru-RU" sz="2400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6373427" y="1187559"/>
            <a:ext cx="105817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e-BY" sz="2400" b="1" i="1" dirty="0">
                <a:solidFill>
                  <a:srgbClr val="FF0000"/>
                </a:solidFill>
                <a:ea typeface="Arial" panose="020B0604020202020204" pitchFamily="34" charset="0"/>
              </a:rPr>
              <a:t>смелы</a:t>
            </a:r>
            <a:endParaRPr lang="ru-RU" sz="2400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6373427" y="1657990"/>
            <a:ext cx="95571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e-BY" sz="2400" b="1" i="1" dirty="0">
                <a:solidFill>
                  <a:srgbClr val="FF0000"/>
                </a:solidFill>
                <a:ea typeface="Arial" panose="020B0604020202020204" pitchFamily="34" charset="0"/>
              </a:rPr>
              <a:t>вялікі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27238320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84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  <p:bldP spid="8" grpId="0"/>
      <p:bldP spid="9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8FBCF"/>
            </a:gs>
            <a:gs pos="39000">
              <a:srgbClr val="FFFFCC"/>
            </a:gs>
            <a:gs pos="68000">
              <a:schemeClr val="accent1">
                <a:lumMod val="45000"/>
                <a:lumOff val="55000"/>
              </a:schemeClr>
            </a:gs>
            <a:gs pos="86882">
              <a:srgbClr val="A1D194"/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668" y="190892"/>
            <a:ext cx="8654602" cy="64909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Picture 12" descr="Летнее гостевание. «Гимназия г. Сморгони встречает нас…». Новости ...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3055" y="2833263"/>
            <a:ext cx="6305328" cy="30394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Волна 1"/>
          <p:cNvSpPr/>
          <p:nvPr/>
        </p:nvSpPr>
        <p:spPr>
          <a:xfrm>
            <a:off x="1503048" y="5589431"/>
            <a:ext cx="5705341" cy="1131049"/>
          </a:xfrm>
          <a:prstGeom prst="wave">
            <a:avLst/>
          </a:prstGeom>
          <a:solidFill>
            <a:srgbClr val="FF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e-BY" sz="3200" i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ПРАЦУЕМ  У  ГРУПАХ!!!</a:t>
            </a:r>
            <a:endParaRPr lang="ru-RU" sz="3200" i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094964" y="170212"/>
            <a:ext cx="5413419" cy="256993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marL="299085">
              <a:lnSpc>
                <a:spcPct val="115000"/>
              </a:lnSpc>
              <a:spcAft>
                <a:spcPts val="0"/>
              </a:spcAft>
            </a:pPr>
            <a:r>
              <a:rPr lang="be-BY" sz="2800" dirty="0">
                <a:solidFill>
                  <a:srgbClr val="0070C0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Лета, летні, лецейка.</a:t>
            </a:r>
            <a:endParaRPr lang="ru-RU" sz="2000" dirty="0">
              <a:solidFill>
                <a:srgbClr val="0070C0"/>
              </a:solidFill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marL="299085">
              <a:lnSpc>
                <a:spcPct val="115000"/>
              </a:lnSpc>
              <a:spcAft>
                <a:spcPts val="0"/>
              </a:spcAft>
            </a:pPr>
            <a:r>
              <a:rPr lang="be-BY" sz="2800" dirty="0">
                <a:solidFill>
                  <a:srgbClr val="0070C0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Вясна, вяснянка, вясенняя.</a:t>
            </a:r>
            <a:endParaRPr lang="ru-RU" sz="2000" dirty="0">
              <a:solidFill>
                <a:srgbClr val="0070C0"/>
              </a:solidFill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marL="299085">
              <a:lnSpc>
                <a:spcPct val="115000"/>
              </a:lnSpc>
              <a:spcAft>
                <a:spcPts val="0"/>
              </a:spcAft>
            </a:pPr>
            <a:r>
              <a:rPr lang="be-BY" sz="2800" dirty="0">
                <a:solidFill>
                  <a:srgbClr val="0070C0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Дуб, дубочак, дубовы.</a:t>
            </a:r>
            <a:endParaRPr lang="ru-RU" sz="2000" dirty="0">
              <a:solidFill>
                <a:srgbClr val="0070C0"/>
              </a:solidFill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marL="299085">
              <a:lnSpc>
                <a:spcPct val="115000"/>
              </a:lnSpc>
              <a:spcAft>
                <a:spcPts val="0"/>
              </a:spcAft>
            </a:pPr>
            <a:r>
              <a:rPr lang="be-BY" sz="2800" dirty="0">
                <a:solidFill>
                  <a:srgbClr val="0070C0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Грыб, грыбныя, грыбок.</a:t>
            </a:r>
            <a:endParaRPr lang="ru-RU" sz="2000" dirty="0">
              <a:solidFill>
                <a:srgbClr val="0070C0"/>
              </a:solidFill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marL="299085">
              <a:lnSpc>
                <a:spcPct val="115000"/>
              </a:lnSpc>
              <a:spcAft>
                <a:spcPts val="0"/>
              </a:spcAft>
            </a:pPr>
            <a:r>
              <a:rPr lang="be-BY" sz="2800" dirty="0">
                <a:solidFill>
                  <a:srgbClr val="0070C0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Вадзяное, вада, падводныя.</a:t>
            </a:r>
            <a:endParaRPr lang="ru-RU" sz="2000" dirty="0">
              <a:solidFill>
                <a:srgbClr val="0070C0"/>
              </a:solidFill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2104063" y="263329"/>
            <a:ext cx="5413419" cy="256993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marL="299085">
              <a:lnSpc>
                <a:spcPct val="115000"/>
              </a:lnSpc>
              <a:spcAft>
                <a:spcPts val="0"/>
              </a:spcAft>
            </a:pPr>
            <a:r>
              <a:rPr lang="be-BY" sz="2800" dirty="0" smtClean="0">
                <a:solidFill>
                  <a:srgbClr val="0070C0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          летні                              </a:t>
            </a:r>
          </a:p>
          <a:p>
            <a:pPr marL="299085">
              <a:lnSpc>
                <a:spcPct val="115000"/>
              </a:lnSpc>
              <a:spcAft>
                <a:spcPts val="0"/>
              </a:spcAft>
            </a:pPr>
            <a:r>
              <a:rPr lang="be-BY" sz="2800" dirty="0" smtClean="0">
                <a:solidFill>
                  <a:srgbClr val="0070C0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                              вясенняя</a:t>
            </a:r>
            <a:r>
              <a:rPr lang="be-BY" sz="2800" dirty="0">
                <a:solidFill>
                  <a:srgbClr val="0070C0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.</a:t>
            </a:r>
            <a:endParaRPr lang="ru-RU" sz="2000" dirty="0">
              <a:solidFill>
                <a:srgbClr val="0070C0"/>
              </a:solidFill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marL="299085">
              <a:lnSpc>
                <a:spcPct val="115000"/>
              </a:lnSpc>
              <a:spcAft>
                <a:spcPts val="0"/>
              </a:spcAft>
            </a:pPr>
            <a:r>
              <a:rPr lang="be-BY" sz="2800" dirty="0" smtClean="0">
                <a:solidFill>
                  <a:srgbClr val="0070C0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                              дубовы</a:t>
            </a:r>
            <a:r>
              <a:rPr lang="be-BY" sz="2800" dirty="0">
                <a:solidFill>
                  <a:srgbClr val="0070C0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.</a:t>
            </a:r>
            <a:endParaRPr lang="ru-RU" sz="2000" dirty="0">
              <a:solidFill>
                <a:srgbClr val="0070C0"/>
              </a:solidFill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marL="299085">
              <a:lnSpc>
                <a:spcPct val="115000"/>
              </a:lnSpc>
              <a:spcAft>
                <a:spcPts val="0"/>
              </a:spcAft>
            </a:pPr>
            <a:r>
              <a:rPr lang="be-BY" sz="2800" dirty="0" smtClean="0">
                <a:solidFill>
                  <a:srgbClr val="0070C0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          грыбныя</a:t>
            </a:r>
            <a:endParaRPr lang="ru-RU" sz="2000" dirty="0">
              <a:solidFill>
                <a:srgbClr val="0070C0"/>
              </a:solidFill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marL="299085">
              <a:lnSpc>
                <a:spcPct val="115000"/>
              </a:lnSpc>
              <a:spcAft>
                <a:spcPts val="0"/>
              </a:spcAft>
            </a:pPr>
            <a:r>
              <a:rPr lang="be-BY" sz="2800" dirty="0">
                <a:solidFill>
                  <a:srgbClr val="0070C0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Вадзяное, </a:t>
            </a:r>
            <a:r>
              <a:rPr lang="be-BY" sz="2800" dirty="0" smtClean="0">
                <a:solidFill>
                  <a:srgbClr val="0070C0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падводныя</a:t>
            </a:r>
            <a:r>
              <a:rPr lang="be-BY" sz="2800" dirty="0">
                <a:solidFill>
                  <a:srgbClr val="0070C0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.</a:t>
            </a:r>
            <a:endParaRPr lang="ru-RU" sz="2000" dirty="0">
              <a:solidFill>
                <a:srgbClr val="0070C0"/>
              </a:solidFill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graphicFrame>
        <p:nvGraphicFramePr>
          <p:cNvPr id="24" name="Объект 2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77372714"/>
              </p:ext>
            </p:extLst>
          </p:nvPr>
        </p:nvGraphicFramePr>
        <p:xfrm>
          <a:off x="8985429" y="2176531"/>
          <a:ext cx="952500" cy="847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67" name="Точечный рисунок" r:id="rId5" imgW="1743318" imgH="1685714" progId="Paint.Picture">
                  <p:embed/>
                </p:oleObj>
              </mc:Choice>
              <mc:Fallback>
                <p:oleObj name="Точечный рисунок" r:id="rId5" imgW="1743318" imgH="1685714" progId="Paint.Picture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l="8264" t="13675" r="9091" b="10257"/>
                      <a:stretch>
                        <a:fillRect/>
                      </a:stretch>
                    </p:blipFill>
                    <p:spPr bwMode="auto">
                      <a:xfrm>
                        <a:off x="8985429" y="2176531"/>
                        <a:ext cx="952500" cy="8477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1083781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23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8FBCF"/>
            </a:gs>
            <a:gs pos="39000">
              <a:srgbClr val="FFFFCC"/>
            </a:gs>
            <a:gs pos="68000">
              <a:schemeClr val="accent1">
                <a:lumMod val="45000"/>
                <a:lumOff val="55000"/>
              </a:schemeClr>
            </a:gs>
            <a:gs pos="86882">
              <a:srgbClr val="A1D194"/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668" y="113619"/>
            <a:ext cx="8654602" cy="64909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485" name="Picture 5" descr="Далее предлагаем посмотреть и бесплатно скачать картинки для детей ...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5429" y="3249338"/>
            <a:ext cx="2381563" cy="33355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454139" y="1250454"/>
            <a:ext cx="4792466" cy="461665"/>
          </a:xfrm>
          <a:prstGeom prst="rect">
            <a:avLst/>
          </a:prstGeom>
          <a:solidFill>
            <a:srgbClr val="FFFF99"/>
          </a:solidFill>
        </p:spPr>
        <p:txBody>
          <a:bodyPr wrap="none">
            <a:spAutoFit/>
          </a:bodyPr>
          <a:lstStyle/>
          <a:p>
            <a:r>
              <a:rPr lang="be-BY" sz="2400" b="1" i="1" dirty="0">
                <a:solidFill>
                  <a:srgbClr val="FF0000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(што?) МЁД – (які?) МЯДОВЫ</a:t>
            </a:r>
            <a:endParaRPr lang="ru-RU" sz="4000" dirty="0">
              <a:solidFill>
                <a:srgbClr val="FF000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447328" y="2651494"/>
            <a:ext cx="5198605" cy="341632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marL="479425" indent="-180340" algn="just">
              <a:lnSpc>
                <a:spcPct val="150000"/>
              </a:lnSpc>
              <a:spcAft>
                <a:spcPts val="0"/>
              </a:spcAft>
            </a:pPr>
            <a:r>
              <a:rPr lang="be-BY" sz="2400" dirty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ea typeface="Arial" panose="020B0604020202020204" pitchFamily="34" charset="0"/>
              </a:rPr>
              <a:t>(што?) Яблык – (які?)__________</a:t>
            </a:r>
            <a:endParaRPr lang="ru-RU" sz="2400" dirty="0">
              <a:solidFill>
                <a:schemeClr val="accent4">
                  <a:lumMod val="50000"/>
                </a:schemeClr>
              </a:solidFill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marL="479425" indent="-180340" algn="just">
              <a:lnSpc>
                <a:spcPct val="150000"/>
              </a:lnSpc>
              <a:spcAft>
                <a:spcPts val="0"/>
              </a:spcAft>
            </a:pPr>
            <a:r>
              <a:rPr lang="be-BY" sz="2400" dirty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ea typeface="Arial" panose="020B0604020202020204" pitchFamily="34" charset="0"/>
              </a:rPr>
              <a:t>Лёд – _____________</a:t>
            </a:r>
            <a:endParaRPr lang="ru-RU" sz="2400" dirty="0">
              <a:solidFill>
                <a:schemeClr val="accent4">
                  <a:lumMod val="50000"/>
                </a:schemeClr>
              </a:solidFill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marL="479425" indent="-180340" algn="just">
              <a:lnSpc>
                <a:spcPct val="150000"/>
              </a:lnSpc>
              <a:spcAft>
                <a:spcPts val="0"/>
              </a:spcAft>
            </a:pPr>
            <a:r>
              <a:rPr lang="be-BY" sz="2400" dirty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ea typeface="Arial" panose="020B0604020202020204" pitchFamily="34" charset="0"/>
              </a:rPr>
              <a:t>Смех – ___________</a:t>
            </a:r>
            <a:endParaRPr lang="ru-RU" sz="2400" dirty="0">
              <a:solidFill>
                <a:schemeClr val="accent4">
                  <a:lumMod val="50000"/>
                </a:schemeClr>
              </a:solidFill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marL="479425" indent="-180340" algn="just">
              <a:lnSpc>
                <a:spcPct val="150000"/>
              </a:lnSpc>
              <a:spcAft>
                <a:spcPts val="0"/>
              </a:spcAft>
            </a:pPr>
            <a:r>
              <a:rPr lang="be-BY" sz="2400" dirty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ea typeface="Arial" panose="020B0604020202020204" pitchFamily="34" charset="0"/>
              </a:rPr>
              <a:t>Дуб – ____________</a:t>
            </a:r>
            <a:endParaRPr lang="ru-RU" sz="2400" dirty="0">
              <a:solidFill>
                <a:schemeClr val="accent4">
                  <a:lumMod val="50000"/>
                </a:schemeClr>
              </a:solidFill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marL="479425" indent="-180340" algn="just">
              <a:lnSpc>
                <a:spcPct val="150000"/>
              </a:lnSpc>
              <a:spcAft>
                <a:spcPts val="0"/>
              </a:spcAft>
            </a:pPr>
            <a:r>
              <a:rPr lang="be-BY" sz="2400" dirty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ea typeface="Arial" panose="020B0604020202020204" pitchFamily="34" charset="0"/>
              </a:rPr>
              <a:t>Соль – _____________</a:t>
            </a:r>
            <a:endParaRPr lang="ru-RU" sz="2400" dirty="0">
              <a:solidFill>
                <a:schemeClr val="accent4">
                  <a:lumMod val="50000"/>
                </a:schemeClr>
              </a:solidFill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marL="479425" indent="-180340" algn="just">
              <a:lnSpc>
                <a:spcPct val="150000"/>
              </a:lnSpc>
              <a:spcAft>
                <a:spcPts val="0"/>
              </a:spcAft>
            </a:pPr>
            <a:r>
              <a:rPr lang="be-BY" sz="2400" dirty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ea typeface="Arial" panose="020B0604020202020204" pitchFamily="34" charset="0"/>
              </a:rPr>
              <a:t>Малако – ___________</a:t>
            </a:r>
            <a:endParaRPr lang="ru-RU" sz="2400" dirty="0">
              <a:solidFill>
                <a:schemeClr val="accent4">
                  <a:lumMod val="50000"/>
                </a:schemeClr>
              </a:solidFill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454139" y="2651494"/>
            <a:ext cx="5198605" cy="341632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marL="479425" indent="-180340" algn="just">
              <a:lnSpc>
                <a:spcPct val="150000"/>
              </a:lnSpc>
              <a:spcAft>
                <a:spcPts val="0"/>
              </a:spcAft>
            </a:pPr>
            <a:r>
              <a:rPr lang="be-BY" sz="2400" dirty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ea typeface="Arial" panose="020B0604020202020204" pitchFamily="34" charset="0"/>
              </a:rPr>
              <a:t>(што?) Яблык – (які</a:t>
            </a:r>
            <a:r>
              <a:rPr lang="be-BY" sz="2400" dirty="0" smtClean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ea typeface="Arial" panose="020B0604020202020204" pitchFamily="34" charset="0"/>
              </a:rPr>
              <a:t>?) </a:t>
            </a:r>
            <a:r>
              <a:rPr lang="be-BY" sz="2400" b="1" dirty="0" smtClean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ea typeface="Arial" panose="020B0604020202020204" pitchFamily="34" charset="0"/>
              </a:rPr>
              <a:t>яблычны</a:t>
            </a:r>
            <a:endParaRPr lang="ru-RU" sz="2400" b="1" dirty="0">
              <a:solidFill>
                <a:schemeClr val="accent4">
                  <a:lumMod val="50000"/>
                </a:schemeClr>
              </a:solidFill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marL="479425" indent="-180340" algn="just">
              <a:lnSpc>
                <a:spcPct val="150000"/>
              </a:lnSpc>
              <a:spcAft>
                <a:spcPts val="0"/>
              </a:spcAft>
            </a:pPr>
            <a:r>
              <a:rPr lang="be-BY" sz="2400" dirty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ea typeface="Arial" panose="020B0604020202020204" pitchFamily="34" charset="0"/>
              </a:rPr>
              <a:t>Лёд – </a:t>
            </a:r>
            <a:r>
              <a:rPr lang="be-BY" sz="2400" b="1" dirty="0" smtClean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ea typeface="Arial" panose="020B0604020202020204" pitchFamily="34" charset="0"/>
              </a:rPr>
              <a:t>ледзяны, лядовы</a:t>
            </a:r>
            <a:endParaRPr lang="ru-RU" sz="2400" b="1" dirty="0">
              <a:solidFill>
                <a:schemeClr val="accent4">
                  <a:lumMod val="50000"/>
                </a:schemeClr>
              </a:solidFill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marL="479425" indent="-180340" algn="just">
              <a:lnSpc>
                <a:spcPct val="150000"/>
              </a:lnSpc>
              <a:spcAft>
                <a:spcPts val="0"/>
              </a:spcAft>
            </a:pPr>
            <a:r>
              <a:rPr lang="be-BY" sz="2400" dirty="0" smtClean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ea typeface="Arial" panose="020B0604020202020204" pitchFamily="34" charset="0"/>
              </a:rPr>
              <a:t>Смех - </a:t>
            </a:r>
            <a:r>
              <a:rPr lang="be-BY" sz="2400" b="1" dirty="0" smtClean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ea typeface="Arial" panose="020B0604020202020204" pitchFamily="34" charset="0"/>
              </a:rPr>
              <a:t>смешны </a:t>
            </a:r>
            <a:endParaRPr lang="ru-RU" sz="2400" b="1" dirty="0">
              <a:solidFill>
                <a:schemeClr val="accent4">
                  <a:lumMod val="50000"/>
                </a:schemeClr>
              </a:solidFill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marL="479425" indent="-180340" algn="just">
              <a:lnSpc>
                <a:spcPct val="150000"/>
              </a:lnSpc>
              <a:spcAft>
                <a:spcPts val="0"/>
              </a:spcAft>
            </a:pPr>
            <a:r>
              <a:rPr lang="be-BY" sz="2400" dirty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ea typeface="Arial" panose="020B0604020202020204" pitchFamily="34" charset="0"/>
              </a:rPr>
              <a:t>Дуб – </a:t>
            </a:r>
            <a:r>
              <a:rPr lang="be-BY" sz="2400" b="1" dirty="0" smtClean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ea typeface="Arial" panose="020B0604020202020204" pitchFamily="34" charset="0"/>
              </a:rPr>
              <a:t>дубовы</a:t>
            </a:r>
            <a:endParaRPr lang="ru-RU" sz="2400" b="1" dirty="0">
              <a:solidFill>
                <a:schemeClr val="accent4">
                  <a:lumMod val="50000"/>
                </a:schemeClr>
              </a:solidFill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marL="479425" indent="-180340" algn="just">
              <a:lnSpc>
                <a:spcPct val="150000"/>
              </a:lnSpc>
              <a:spcAft>
                <a:spcPts val="0"/>
              </a:spcAft>
            </a:pPr>
            <a:r>
              <a:rPr lang="be-BY" sz="2400" dirty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ea typeface="Arial" panose="020B0604020202020204" pitchFamily="34" charset="0"/>
              </a:rPr>
              <a:t>Соль – </a:t>
            </a:r>
            <a:r>
              <a:rPr lang="be-BY" sz="2400" b="1" dirty="0" smtClean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ea typeface="Arial" panose="020B0604020202020204" pitchFamily="34" charset="0"/>
              </a:rPr>
              <a:t>салёны</a:t>
            </a:r>
            <a:endParaRPr lang="ru-RU" sz="2400" b="1" dirty="0">
              <a:solidFill>
                <a:schemeClr val="accent4">
                  <a:lumMod val="50000"/>
                </a:schemeClr>
              </a:solidFill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marL="479425" indent="-180340" algn="just">
              <a:lnSpc>
                <a:spcPct val="150000"/>
              </a:lnSpc>
              <a:spcAft>
                <a:spcPts val="0"/>
              </a:spcAft>
            </a:pPr>
            <a:r>
              <a:rPr lang="be-BY" sz="2400" dirty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ea typeface="Arial" panose="020B0604020202020204" pitchFamily="34" charset="0"/>
              </a:rPr>
              <a:t>Малако – </a:t>
            </a:r>
            <a:r>
              <a:rPr lang="be-BY" sz="2400" b="1" dirty="0" smtClean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ea typeface="Arial" panose="020B0604020202020204" pitchFamily="34" charset="0"/>
              </a:rPr>
              <a:t>малочны</a:t>
            </a:r>
            <a:endParaRPr lang="ru-RU" sz="2400" b="1" dirty="0">
              <a:solidFill>
                <a:schemeClr val="accent4">
                  <a:lumMod val="50000"/>
                </a:schemeClr>
              </a:solidFill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graphicFrame>
        <p:nvGraphicFramePr>
          <p:cNvPr id="8" name="Объект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98570163"/>
              </p:ext>
            </p:extLst>
          </p:nvPr>
        </p:nvGraphicFramePr>
        <p:xfrm>
          <a:off x="8985429" y="2176531"/>
          <a:ext cx="952500" cy="847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494" name="Точечный рисунок" r:id="rId5" imgW="1743318" imgH="1685714" progId="Paint.Picture">
                  <p:embed/>
                </p:oleObj>
              </mc:Choice>
              <mc:Fallback>
                <p:oleObj name="Точечный рисунок" r:id="rId5" imgW="1743318" imgH="1685714" progId="Paint.Picture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l="8264" t="13675" r="9091" b="10257"/>
                      <a:stretch>
                        <a:fillRect/>
                      </a:stretch>
                    </p:blipFill>
                    <p:spPr bwMode="auto">
                      <a:xfrm>
                        <a:off x="8985429" y="2176531"/>
                        <a:ext cx="952500" cy="8477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Объект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45992278"/>
              </p:ext>
            </p:extLst>
          </p:nvPr>
        </p:nvGraphicFramePr>
        <p:xfrm>
          <a:off x="9279497" y="3359095"/>
          <a:ext cx="952500" cy="847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495" name="Точечный рисунок" r:id="rId7" imgW="1743318" imgH="1685714" progId="Paint.Picture">
                  <p:embed/>
                </p:oleObj>
              </mc:Choice>
              <mc:Fallback>
                <p:oleObj name="Точечный рисунок" r:id="rId7" imgW="1743318" imgH="1685714" progId="Paint.Picture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l="8264" t="13675" r="9091" b="10257"/>
                      <a:stretch>
                        <a:fillRect/>
                      </a:stretch>
                    </p:blipFill>
                    <p:spPr bwMode="auto">
                      <a:xfrm>
                        <a:off x="9279497" y="3359095"/>
                        <a:ext cx="952500" cy="8477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Объект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97276153"/>
              </p:ext>
            </p:extLst>
          </p:nvPr>
        </p:nvGraphicFramePr>
        <p:xfrm>
          <a:off x="8985429" y="4541659"/>
          <a:ext cx="952500" cy="847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496" name="Точечный рисунок" r:id="rId8" imgW="1743318" imgH="1685714" progId="Paint.Picture">
                  <p:embed/>
                </p:oleObj>
              </mc:Choice>
              <mc:Fallback>
                <p:oleObj name="Точечный рисунок" r:id="rId8" imgW="1743318" imgH="1685714" progId="Paint.Picture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l="8264" t="13675" r="9091" b="10257"/>
                      <a:stretch>
                        <a:fillRect/>
                      </a:stretch>
                    </p:blipFill>
                    <p:spPr bwMode="auto">
                      <a:xfrm>
                        <a:off x="8985429" y="4541659"/>
                        <a:ext cx="952500" cy="8477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7302363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6" name="Picture 8" descr="Наклейка радуга PNG - AVATAN PLU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271273">
            <a:off x="3993057" y="-809469"/>
            <a:ext cx="4941081" cy="43126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5576340" y="1511772"/>
            <a:ext cx="3702571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e-BY" sz="2800" b="1" i="1" dirty="0" smtClean="0">
                <a:solidFill>
                  <a:srgbClr val="FF0000"/>
                </a:solidFill>
              </a:rPr>
              <a:t>АДКАЖЫ НА </a:t>
            </a:r>
          </a:p>
          <a:p>
            <a:pPr algn="ctr"/>
            <a:r>
              <a:rPr lang="be-BY" sz="2800" b="1" i="1" dirty="0" smtClean="0">
                <a:solidFill>
                  <a:srgbClr val="FF0000"/>
                </a:solidFill>
              </a:rPr>
              <a:t>ПЫТАННІ </a:t>
            </a:r>
          </a:p>
          <a:p>
            <a:pPr algn="ctr"/>
            <a:r>
              <a:rPr lang="be-BY" sz="2800" b="1" i="1" dirty="0" smtClean="0">
                <a:solidFill>
                  <a:srgbClr val="FF0000"/>
                </a:solidFill>
              </a:rPr>
              <a:t>ЎРОКА</a:t>
            </a:r>
            <a:endParaRPr lang="ru-RU" sz="2800" b="1" i="1" dirty="0">
              <a:solidFill>
                <a:srgbClr val="FF0000"/>
              </a:solidFill>
            </a:endParaRPr>
          </a:p>
        </p:txBody>
      </p:sp>
      <p:sp>
        <p:nvSpPr>
          <p:cNvPr id="3" name="Пятиугольник 2"/>
          <p:cNvSpPr/>
          <p:nvPr/>
        </p:nvSpPr>
        <p:spPr>
          <a:xfrm>
            <a:off x="90151" y="4032012"/>
            <a:ext cx="5576552" cy="927279"/>
          </a:xfrm>
          <a:prstGeom prst="homePlat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be-BY" sz="2400" dirty="0">
                <a:solidFill>
                  <a:srgbClr val="C00000"/>
                </a:solidFill>
              </a:rPr>
              <a:t>На якія пытанні адказваюць словы, якія называюць прыметы прадметаў?</a:t>
            </a:r>
            <a:endParaRPr lang="ru-RU" sz="2400" dirty="0">
              <a:solidFill>
                <a:srgbClr val="C00000"/>
              </a:solidFill>
            </a:endParaRPr>
          </a:p>
        </p:txBody>
      </p:sp>
      <p:sp>
        <p:nvSpPr>
          <p:cNvPr id="6" name="Пятиугольник 5"/>
          <p:cNvSpPr/>
          <p:nvPr/>
        </p:nvSpPr>
        <p:spPr>
          <a:xfrm>
            <a:off x="90152" y="5039393"/>
            <a:ext cx="5486188" cy="455331"/>
          </a:xfrm>
          <a:prstGeom prst="homePlat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be-BY" sz="2400" smtClean="0"/>
              <a:t>З якімі словамі яны добрыя сябры?</a:t>
            </a:r>
            <a:endParaRPr lang="ru-RU" sz="2400" dirty="0"/>
          </a:p>
        </p:txBody>
      </p:sp>
      <p:sp>
        <p:nvSpPr>
          <p:cNvPr id="7" name="Пятиугольник 6"/>
          <p:cNvSpPr/>
          <p:nvPr/>
        </p:nvSpPr>
        <p:spPr>
          <a:xfrm>
            <a:off x="90152" y="5639205"/>
            <a:ext cx="5486188" cy="455331"/>
          </a:xfrm>
          <a:prstGeom prst="homePlat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be-BY" sz="2400" dirty="0"/>
              <a:t>Як падкрэсліваюцца словы-прыметы?</a:t>
            </a:r>
            <a:endParaRPr lang="ru-RU" sz="2400" dirty="0"/>
          </a:p>
        </p:txBody>
      </p:sp>
      <p:sp>
        <p:nvSpPr>
          <p:cNvPr id="8" name="Пятиугольник 7"/>
          <p:cNvSpPr/>
          <p:nvPr/>
        </p:nvSpPr>
        <p:spPr>
          <a:xfrm>
            <a:off x="90151" y="6210609"/>
            <a:ext cx="8976576" cy="647391"/>
          </a:xfrm>
          <a:prstGeom prst="homePlat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be-BY" sz="2400" dirty="0"/>
              <a:t>Напісанне якога слоўнікавага слова вы сёння вывучылі?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33100675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 animBg="1"/>
      <p:bldP spid="7" grpId="0" animBg="1"/>
      <p:bldP spid="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8FBCF"/>
            </a:gs>
            <a:gs pos="39000">
              <a:srgbClr val="FFFFCC"/>
            </a:gs>
            <a:gs pos="68000">
              <a:schemeClr val="accent1">
                <a:lumMod val="45000"/>
                <a:lumOff val="55000"/>
              </a:schemeClr>
            </a:gs>
            <a:gs pos="86882">
              <a:srgbClr val="A1D194"/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Прояснения. Вернуть детям радугу! (Яр Орлионт) / Проза.ру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863" y="0"/>
            <a:ext cx="7075357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TextBox 1"/>
          <p:cNvSpPr txBox="1"/>
          <p:nvPr/>
        </p:nvSpPr>
        <p:spPr>
          <a:xfrm>
            <a:off x="5892670" y="346535"/>
            <a:ext cx="118417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e-BY" sz="3600" b="1" dirty="0" smtClean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00B050"/>
                </a:solidFill>
              </a:rPr>
              <a:t>ХТО?</a:t>
            </a:r>
            <a:endParaRPr lang="ru-RU" sz="3600" b="1" dirty="0">
              <a:ln w="12700" cmpd="sng">
                <a:solidFill>
                  <a:schemeClr val="accent4"/>
                </a:solidFill>
                <a:prstDash val="solid"/>
              </a:ln>
              <a:solidFill>
                <a:srgbClr val="00B05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813321" y="992865"/>
            <a:ext cx="134286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e-BY" sz="3600" b="1" dirty="0" smtClean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00B050"/>
                </a:solidFill>
              </a:rPr>
              <a:t>ШТО?</a:t>
            </a:r>
            <a:endParaRPr lang="ru-RU" sz="3600" b="1" dirty="0">
              <a:ln w="12700" cmpd="sng">
                <a:solidFill>
                  <a:schemeClr val="accent4"/>
                </a:solidFill>
                <a:prstDash val="solid"/>
              </a:ln>
              <a:solidFill>
                <a:srgbClr val="00B050"/>
              </a:solidFill>
            </a:endParaRPr>
          </a:p>
        </p:txBody>
      </p:sp>
      <p:sp>
        <p:nvSpPr>
          <p:cNvPr id="7" name="Выноска-облако 6"/>
          <p:cNvSpPr/>
          <p:nvPr/>
        </p:nvSpPr>
        <p:spPr>
          <a:xfrm>
            <a:off x="7341760" y="2472743"/>
            <a:ext cx="4493926" cy="2936585"/>
          </a:xfrm>
          <a:prstGeom prst="cloudCallout">
            <a:avLst>
              <a:gd name="adj1" fmla="val -32185"/>
              <a:gd name="adj2" fmla="val 38610"/>
            </a:avLst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200000"/>
              </a:lnSpc>
            </a:pPr>
            <a:r>
              <a:rPr lang="be-BY" dirty="0" smtClean="0"/>
              <a:t>________________________</a:t>
            </a:r>
          </a:p>
          <a:p>
            <a:pPr algn="ctr">
              <a:lnSpc>
                <a:spcPct val="200000"/>
              </a:lnSpc>
            </a:pPr>
            <a:r>
              <a:rPr lang="be-BY" dirty="0" smtClean="0"/>
              <a:t>________________________</a:t>
            </a:r>
          </a:p>
          <a:p>
            <a:pPr algn="ctr">
              <a:lnSpc>
                <a:spcPct val="200000"/>
              </a:lnSpc>
            </a:pPr>
            <a:r>
              <a:rPr lang="be-BY" dirty="0" smtClean="0"/>
              <a:t>________________________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8049296" y="3059668"/>
            <a:ext cx="264016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e-BY" sz="2400" b="1" dirty="0" smtClean="0">
                <a:solidFill>
                  <a:srgbClr val="0070C0"/>
                </a:solidFill>
              </a:rPr>
              <a:t>ДЗЯЎЧЫНКА</a:t>
            </a:r>
            <a:endParaRPr lang="ru-RU" sz="2400" b="1" dirty="0">
              <a:solidFill>
                <a:srgbClr val="0070C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049296" y="3521333"/>
            <a:ext cx="264016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e-BY" sz="2400" b="1" dirty="0" smtClean="0">
                <a:solidFill>
                  <a:srgbClr val="0070C0"/>
                </a:solidFill>
              </a:rPr>
              <a:t>ДОЖДЖ</a:t>
            </a:r>
            <a:endParaRPr lang="ru-RU" sz="2400" b="1" dirty="0">
              <a:solidFill>
                <a:srgbClr val="0070C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049295" y="4108258"/>
            <a:ext cx="264016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e-BY" sz="2400" b="1" dirty="0" smtClean="0">
                <a:solidFill>
                  <a:srgbClr val="0070C0"/>
                </a:solidFill>
              </a:rPr>
              <a:t>ПЭНДЗЛІК</a:t>
            </a:r>
            <a:endParaRPr lang="ru-RU" sz="2400" b="1" dirty="0">
              <a:solidFill>
                <a:srgbClr val="0070C0"/>
              </a:solidFill>
            </a:endParaRPr>
          </a:p>
        </p:txBody>
      </p:sp>
      <p:graphicFrame>
        <p:nvGraphicFramePr>
          <p:cNvPr id="10" name="Объект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89840536"/>
              </p:ext>
            </p:extLst>
          </p:nvPr>
        </p:nvGraphicFramePr>
        <p:xfrm>
          <a:off x="8636223" y="785613"/>
          <a:ext cx="952500" cy="847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2" name="Точечный рисунок" r:id="rId4" imgW="1743318" imgH="1685714" progId="Paint.Picture">
                  <p:embed/>
                </p:oleObj>
              </mc:Choice>
              <mc:Fallback>
                <p:oleObj name="Точечный рисунок" r:id="rId4" imgW="1743318" imgH="1685714" progId="Paint.Picture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l="8264" t="13675" r="9091" b="10257"/>
                      <a:stretch>
                        <a:fillRect/>
                      </a:stretch>
                    </p:blipFill>
                    <p:spPr bwMode="auto">
                      <a:xfrm>
                        <a:off x="8636223" y="785613"/>
                        <a:ext cx="952500" cy="8477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1185359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8" grpId="0"/>
      <p:bldP spid="9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8FBCF"/>
            </a:gs>
            <a:gs pos="39000">
              <a:srgbClr val="FFFFCC"/>
            </a:gs>
            <a:gs pos="68000">
              <a:schemeClr val="accent1">
                <a:lumMod val="45000"/>
                <a:lumOff val="55000"/>
              </a:schemeClr>
            </a:gs>
            <a:gs pos="86882">
              <a:srgbClr val="A1D194"/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4181" y="515799"/>
            <a:ext cx="3274123" cy="24555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470" y="4457194"/>
            <a:ext cx="3441157" cy="243310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8445" y="4453302"/>
            <a:ext cx="3244135" cy="243310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7" descr="Картинка река море для детей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60455" y="4424899"/>
            <a:ext cx="3490103" cy="243310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2362" y="552322"/>
            <a:ext cx="2407809" cy="240780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Picture 4" descr="Солнце-солнышко, картинки для детей. | Началочка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130401" cy="21304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7" descr="Как сделать кораблик из бумаги | ВсёСами | Яндекс Дзен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958" y="3340336"/>
            <a:ext cx="1814418" cy="10206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7" descr="Как сделать кораблик из бумаги | ВсёСами | Яндекс Дзен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4331" y="3301660"/>
            <a:ext cx="1814418" cy="10206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7" descr="Как сделать кораблик из бумаги | ВсёСами | Яндекс Дзен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37180" y="3291818"/>
            <a:ext cx="1702991" cy="10206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705784" y="3218512"/>
            <a:ext cx="8404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e-BY" sz="2400" b="1" dirty="0" smtClean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FF0000"/>
                </a:solidFill>
              </a:rPr>
              <a:t>ЯКІ?</a:t>
            </a:r>
            <a:endParaRPr lang="ru-RU" sz="2400" b="1" dirty="0">
              <a:ln w="12700" cmpd="sng">
                <a:solidFill>
                  <a:schemeClr val="accent4"/>
                </a:solidFill>
                <a:prstDash val="solid"/>
              </a:ln>
              <a:solidFill>
                <a:srgbClr val="FF00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455428" y="3228589"/>
            <a:ext cx="120782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e-BY" sz="2400" b="1" dirty="0" smtClean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FF0000"/>
                </a:solidFill>
              </a:rPr>
              <a:t>ЯКАЯ?</a:t>
            </a:r>
            <a:endParaRPr lang="ru-RU" sz="2400" b="1" dirty="0">
              <a:ln w="12700" cmpd="sng">
                <a:solidFill>
                  <a:schemeClr val="accent4"/>
                </a:solidFill>
                <a:prstDash val="solid"/>
              </a:ln>
              <a:solidFill>
                <a:srgbClr val="FF00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574494" y="3225508"/>
            <a:ext cx="1028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e-BY" sz="2400" b="1" dirty="0" smtClean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FF0000"/>
                </a:solidFill>
              </a:rPr>
              <a:t>ЯКОЕ?</a:t>
            </a:r>
            <a:endParaRPr lang="ru-RU" sz="2400" b="1" dirty="0">
              <a:ln w="12700" cmpd="sng">
                <a:solidFill>
                  <a:schemeClr val="accent4"/>
                </a:solidFill>
                <a:prstDash val="solid"/>
              </a:ln>
              <a:solidFill>
                <a:srgbClr val="FF000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394416" y="3182848"/>
            <a:ext cx="1028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e-BY" sz="2400" b="1" dirty="0" smtClean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FF0000"/>
                </a:solidFill>
              </a:rPr>
              <a:t>ЯКІЯ?</a:t>
            </a:r>
            <a:endParaRPr lang="ru-RU" sz="2400" b="1" dirty="0">
              <a:ln w="12700" cmpd="sng">
                <a:solidFill>
                  <a:schemeClr val="accent4"/>
                </a:solidFill>
                <a:prstDash val="solid"/>
              </a:ln>
              <a:solidFill>
                <a:srgbClr val="FF0000"/>
              </a:solidFill>
            </a:endParaRPr>
          </a:p>
        </p:txBody>
      </p:sp>
      <p:pic>
        <p:nvPicPr>
          <p:cNvPr id="17" name="Picture 11" descr="волновой вектор абстрактный фон волны линия волна вектор вол ...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205" y="4066320"/>
            <a:ext cx="922016" cy="5411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11" descr="волновой вектор абстрактный фон волны линия волна вектор вол ...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1240227" y="4041362"/>
            <a:ext cx="922016" cy="5411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11" descr="волновой вектор абстрактный фон волны линия волна вектор вол ...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0478" y="4057943"/>
            <a:ext cx="922016" cy="5411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11" descr="волновой вектор абстрактный фон волны линия волна вектор вол ...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3021298" y="4032701"/>
            <a:ext cx="922016" cy="5411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11" descr="волновой вектор абстрактный фон волны линия волна вектор вол ...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94728" y="4052228"/>
            <a:ext cx="922016" cy="5411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11" descr="волновой вектор абстрактный фон волны линия волна вектор вол ...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3161" y="4037307"/>
            <a:ext cx="922016" cy="5411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11" descr="волновой вектор абстрактный фон волны линия волна вектор вол ...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5658772" y="4007163"/>
            <a:ext cx="922016" cy="5411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11" descr="волновой вектор абстрактный фон волны линия волна вектор вол ...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592" y="3987876"/>
            <a:ext cx="922016" cy="5411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11" descr="волновой вектор абстрактный фон волны линия волна вектор вол ...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7422816" y="4001984"/>
            <a:ext cx="922016" cy="5411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7" descr="Как сделать кораблик из бумаги | ВсёСами | Яндекс Дзен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1243" y="3222750"/>
            <a:ext cx="1814418" cy="10206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14" name="Picture 10" descr="Photo from album &quot;Карандаши,ручки&quot; on | Школьные темы, Тату в ...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66603" y="3182848"/>
            <a:ext cx="1817996" cy="24159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8" name="Объект 2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89817695"/>
              </p:ext>
            </p:extLst>
          </p:nvPr>
        </p:nvGraphicFramePr>
        <p:xfrm>
          <a:off x="8959671" y="2112406"/>
          <a:ext cx="952500" cy="847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17" name="Точечный рисунок" r:id="rId13" imgW="1743318" imgH="1685714" progId="Paint.Picture">
                  <p:embed/>
                </p:oleObj>
              </mc:Choice>
              <mc:Fallback>
                <p:oleObj name="Точечный рисунок" r:id="rId13" imgW="1743318" imgH="1685714" progId="Paint.Picture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l="8264" t="13675" r="9091" b="10257"/>
                      <a:stretch>
                        <a:fillRect/>
                      </a:stretch>
                    </p:blipFill>
                    <p:spPr bwMode="auto">
                      <a:xfrm>
                        <a:off x="8959671" y="2112406"/>
                        <a:ext cx="952500" cy="8477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0445322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768651" y="628512"/>
            <a:ext cx="7469631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be-BY" sz="5400" b="1" dirty="0" smtClean="0">
                <a:ln w="12700" cmpd="sng">
                  <a:solidFill>
                    <a:srgbClr val="FFC000"/>
                  </a:solidFill>
                  <a:prstDash val="solid"/>
                </a:ln>
                <a:gradFill>
                  <a:gsLst>
                    <a:gs pos="0">
                      <a:srgbClr val="FFC000"/>
                    </a:gs>
                    <a:gs pos="4000">
                      <a:srgbClr val="FFC000">
                        <a:lumMod val="60000"/>
                        <a:lumOff val="40000"/>
                      </a:srgbClr>
                    </a:gs>
                    <a:gs pos="87000">
                      <a:srgbClr val="FFC000">
                        <a:lumMod val="20000"/>
                        <a:lumOff val="80000"/>
                      </a:srgbClr>
                    </a:gs>
                  </a:gsLst>
                  <a:lin ang="5400000"/>
                </a:gradFill>
              </a:rPr>
              <a:t>Дзякуй за актыўную </a:t>
            </a:r>
          </a:p>
          <a:p>
            <a:pPr algn="ctr"/>
            <a:r>
              <a:rPr lang="be-BY" sz="5400" b="1" dirty="0" smtClean="0">
                <a:ln w="12700" cmpd="sng">
                  <a:solidFill>
                    <a:srgbClr val="FFC000"/>
                  </a:solidFill>
                  <a:prstDash val="solid"/>
                </a:ln>
                <a:gradFill>
                  <a:gsLst>
                    <a:gs pos="0">
                      <a:srgbClr val="FFC000"/>
                    </a:gs>
                    <a:gs pos="4000">
                      <a:srgbClr val="FFC000">
                        <a:lumMod val="60000"/>
                        <a:lumOff val="40000"/>
                      </a:srgbClr>
                    </a:gs>
                    <a:gs pos="87000">
                      <a:srgbClr val="FFC000">
                        <a:lumMod val="20000"/>
                        <a:lumOff val="80000"/>
                      </a:srgbClr>
                    </a:gs>
                  </a:gsLst>
                  <a:lin ang="5400000"/>
                </a:gradFill>
              </a:rPr>
              <a:t>і дружную работу!</a:t>
            </a:r>
            <a:endParaRPr lang="ru-RU" sz="5400" b="1" dirty="0">
              <a:ln w="12700" cmpd="sng">
                <a:solidFill>
                  <a:srgbClr val="FFC000"/>
                </a:solidFill>
                <a:prstDash val="solid"/>
              </a:ln>
              <a:gradFill>
                <a:gsLst>
                  <a:gs pos="0">
                    <a:srgbClr val="FFC000"/>
                  </a:gs>
                  <a:gs pos="4000">
                    <a:srgbClr val="FFC000">
                      <a:lumMod val="60000"/>
                      <a:lumOff val="40000"/>
                    </a:srgbClr>
                  </a:gs>
                  <a:gs pos="87000">
                    <a:srgbClr val="FFC000">
                      <a:lumMod val="20000"/>
                      <a:lumOff val="80000"/>
                    </a:srgbClr>
                  </a:gs>
                </a:gsLst>
                <a:lin ang="5400000"/>
              </a:gra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230334" y="3535767"/>
            <a:ext cx="626043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22225">
                  <a:solidFill>
                    <a:srgbClr val="ED7D31"/>
                  </a:solidFill>
                  <a:prstDash val="solid"/>
                </a:ln>
                <a:solidFill>
                  <a:srgbClr val="FFFF00"/>
                </a:solidFill>
              </a:rPr>
              <a:t>Да </a:t>
            </a:r>
            <a:r>
              <a:rPr lang="ru-RU" sz="5400" b="1" dirty="0" err="1" smtClean="0">
                <a:ln w="22225">
                  <a:solidFill>
                    <a:srgbClr val="ED7D31"/>
                  </a:solidFill>
                  <a:prstDash val="solid"/>
                </a:ln>
                <a:solidFill>
                  <a:srgbClr val="FFFF00"/>
                </a:solidFill>
              </a:rPr>
              <a:t>сустрэчы</a:t>
            </a:r>
            <a:r>
              <a:rPr lang="ru-RU" sz="5400" b="1" dirty="0" smtClean="0">
                <a:ln w="22225">
                  <a:solidFill>
                    <a:srgbClr val="ED7D31"/>
                  </a:solidFill>
                  <a:prstDash val="solid"/>
                </a:ln>
                <a:solidFill>
                  <a:srgbClr val="FFFF00"/>
                </a:solidFill>
              </a:rPr>
              <a:t>, </a:t>
            </a:r>
            <a:r>
              <a:rPr lang="ru-RU" sz="5400" b="1" dirty="0" err="1" smtClean="0">
                <a:ln w="22225">
                  <a:solidFill>
                    <a:srgbClr val="ED7D31"/>
                  </a:solidFill>
                  <a:prstDash val="solid"/>
                </a:ln>
                <a:solidFill>
                  <a:srgbClr val="FFFF00"/>
                </a:solidFill>
              </a:rPr>
              <a:t>сябры</a:t>
            </a:r>
            <a:r>
              <a:rPr lang="ru-RU" sz="5400" b="1" dirty="0" smtClean="0">
                <a:ln w="22225">
                  <a:solidFill>
                    <a:srgbClr val="ED7D31"/>
                  </a:solidFill>
                  <a:prstDash val="solid"/>
                </a:ln>
                <a:solidFill>
                  <a:srgbClr val="FFFF00"/>
                </a:solidFill>
              </a:rPr>
              <a:t>!</a:t>
            </a:r>
            <a:endParaRPr lang="ru-RU" sz="5400" b="1" dirty="0">
              <a:ln w="22225">
                <a:solidFill>
                  <a:srgbClr val="ED7D31"/>
                </a:solidFill>
                <a:prstDash val="solid"/>
              </a:ln>
              <a:solidFill>
                <a:srgbClr val="FFFF00"/>
              </a:solidFill>
            </a:endParaRPr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8903060" y="3535767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>
              <a:solidFill>
                <a:prstClr val="black"/>
              </a:solidFill>
            </a:endParaRPr>
          </a:p>
        </p:txBody>
      </p:sp>
      <p:pic>
        <p:nvPicPr>
          <p:cNvPr id="7" name="Picture 2" descr="ЯП файлы - Смайлик 00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80289" y="4347146"/>
            <a:ext cx="3742260" cy="19587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840839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278374" y="676337"/>
            <a:ext cx="3707042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FF00"/>
                </a:solidFill>
              </a:rPr>
              <a:t>В__СЁЛКА</a:t>
            </a:r>
            <a:endParaRPr lang="ru-RU" sz="5400" b="1" dirty="0">
              <a:ln w="22225">
                <a:solidFill>
                  <a:schemeClr val="accent2"/>
                </a:solidFill>
                <a:prstDash val="solid"/>
              </a:ln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29505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8FBCF"/>
            </a:gs>
            <a:gs pos="39000">
              <a:srgbClr val="FFFFCC"/>
            </a:gs>
            <a:gs pos="68000">
              <a:schemeClr val="accent1">
                <a:lumMod val="45000"/>
                <a:lumOff val="55000"/>
              </a:schemeClr>
            </a:gs>
            <a:gs pos="86882">
              <a:srgbClr val="A1D194"/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-38636"/>
            <a:ext cx="5156616" cy="386746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74013" y="3064396"/>
            <a:ext cx="7302997" cy="379360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874013" y="3064396"/>
            <a:ext cx="537925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i="1" dirty="0" err="1" smtClean="0">
                <a:latin typeface="Bahnschrift" panose="020B0502040204020203" pitchFamily="34" charset="0"/>
                <a:ea typeface="Microsoft JhengHei Light" panose="020B0304030504040204" pitchFamily="34" charset="-120"/>
              </a:rPr>
              <a:t>Пп</a:t>
            </a:r>
            <a:r>
              <a:rPr lang="ru-RU" sz="3200" i="1" dirty="0" smtClean="0">
                <a:latin typeface="Bahnschrift" panose="020B0502040204020203" pitchFamily="34" charset="0"/>
                <a:ea typeface="Microsoft JhengHei Light" panose="020B0304030504040204" pitchFamily="34" charset="-120"/>
              </a:rPr>
              <a:t>  </a:t>
            </a:r>
            <a:r>
              <a:rPr lang="ru-RU" sz="3200" i="1" dirty="0" err="1" smtClean="0">
                <a:latin typeface="Bahnschrift" panose="020B0502040204020203" pitchFamily="34" charset="0"/>
                <a:ea typeface="Microsoft JhengHei Light" panose="020B0304030504040204" pitchFamily="34" charset="-120"/>
              </a:rPr>
              <a:t>пр</a:t>
            </a:r>
            <a:r>
              <a:rPr lang="ru-RU" sz="3200" i="1" dirty="0" smtClean="0">
                <a:latin typeface="Bahnschrift" panose="020B0502040204020203" pitchFamily="34" charset="0"/>
                <a:ea typeface="Microsoft JhengHei Light" panose="020B0304030504040204" pitchFamily="34" charset="-120"/>
              </a:rPr>
              <a:t>  </a:t>
            </a:r>
            <a:r>
              <a:rPr lang="ru-RU" sz="3200" i="1" dirty="0" err="1" smtClean="0">
                <a:latin typeface="Bahnschrift" panose="020B0502040204020203" pitchFamily="34" charset="0"/>
                <a:ea typeface="Microsoft JhengHei Light" panose="020B0304030504040204" pitchFamily="34" charset="-120"/>
              </a:rPr>
              <a:t>прымета</a:t>
            </a:r>
            <a:r>
              <a:rPr lang="ru-RU" sz="3200" i="1" dirty="0" smtClean="0">
                <a:latin typeface="Bahnschrift" panose="020B0502040204020203" pitchFamily="34" charset="0"/>
                <a:ea typeface="Microsoft JhengHei Light" panose="020B0304030504040204" pitchFamily="34" charset="-120"/>
              </a:rPr>
              <a:t>  </a:t>
            </a:r>
            <a:r>
              <a:rPr lang="ru-RU" sz="3200" i="1" dirty="0" err="1" smtClean="0">
                <a:latin typeface="Bahnschrift" panose="020B0502040204020203" pitchFamily="34" charset="0"/>
                <a:ea typeface="Microsoft JhengHei Light" panose="020B0304030504040204" pitchFamily="34" charset="-120"/>
              </a:rPr>
              <a:t>прадмет</a:t>
            </a:r>
            <a:r>
              <a:rPr lang="ru-RU" sz="3200" i="1" dirty="0" smtClean="0">
                <a:latin typeface="Bahnschrift" panose="020B0502040204020203" pitchFamily="34" charset="0"/>
                <a:ea typeface="Microsoft JhengHei Light" panose="020B0304030504040204" pitchFamily="34" charset="-120"/>
              </a:rPr>
              <a:t> </a:t>
            </a:r>
            <a:endParaRPr lang="ru-RU" sz="3200" i="1" dirty="0">
              <a:latin typeface="Bahnschrift" panose="020B0502040204020203" pitchFamily="34" charset="0"/>
              <a:ea typeface="Microsoft JhengHei Light" panose="020B03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73384265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8FBCF"/>
            </a:gs>
            <a:gs pos="39000">
              <a:srgbClr val="FFFFCC"/>
            </a:gs>
            <a:gs pos="68000">
              <a:schemeClr val="accent1">
                <a:lumMod val="45000"/>
                <a:lumOff val="55000"/>
              </a:schemeClr>
            </a:gs>
            <a:gs pos="86882">
              <a:srgbClr val="A1D194"/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5156616" cy="386746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74013" y="3064396"/>
            <a:ext cx="7302997" cy="379360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874013" y="3064396"/>
            <a:ext cx="537925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i="1" dirty="0" err="1" smtClean="0">
                <a:latin typeface="Bahnschrift" panose="020B0502040204020203" pitchFamily="34" charset="0"/>
                <a:ea typeface="Microsoft JhengHei Light" panose="020B0304030504040204" pitchFamily="34" charset="-120"/>
              </a:rPr>
              <a:t>Пп</a:t>
            </a:r>
            <a:r>
              <a:rPr lang="ru-RU" sz="3200" i="1" dirty="0" smtClean="0">
                <a:latin typeface="Bahnschrift" panose="020B0502040204020203" pitchFamily="34" charset="0"/>
                <a:ea typeface="Microsoft JhengHei Light" panose="020B0304030504040204" pitchFamily="34" charset="-120"/>
              </a:rPr>
              <a:t>  </a:t>
            </a:r>
            <a:r>
              <a:rPr lang="ru-RU" sz="3200" i="1" dirty="0" err="1" smtClean="0">
                <a:latin typeface="Bahnschrift" panose="020B0502040204020203" pitchFamily="34" charset="0"/>
                <a:ea typeface="Microsoft JhengHei Light" panose="020B0304030504040204" pitchFamily="34" charset="-120"/>
              </a:rPr>
              <a:t>пр</a:t>
            </a:r>
            <a:r>
              <a:rPr lang="ru-RU" sz="3200" i="1" dirty="0" smtClean="0">
                <a:latin typeface="Bahnschrift" panose="020B0502040204020203" pitchFamily="34" charset="0"/>
                <a:ea typeface="Microsoft JhengHei Light" panose="020B0304030504040204" pitchFamily="34" charset="-120"/>
              </a:rPr>
              <a:t>  </a:t>
            </a:r>
            <a:r>
              <a:rPr lang="ru-RU" sz="3200" i="1" dirty="0" err="1" smtClean="0">
                <a:latin typeface="Bahnschrift" panose="020B0502040204020203" pitchFamily="34" charset="0"/>
                <a:ea typeface="Microsoft JhengHei Light" panose="020B0304030504040204" pitchFamily="34" charset="-120"/>
              </a:rPr>
              <a:t>прымета</a:t>
            </a:r>
            <a:r>
              <a:rPr lang="ru-RU" sz="3200" i="1" dirty="0" smtClean="0">
                <a:latin typeface="Bahnschrift" panose="020B0502040204020203" pitchFamily="34" charset="0"/>
                <a:ea typeface="Microsoft JhengHei Light" panose="020B0304030504040204" pitchFamily="34" charset="-120"/>
              </a:rPr>
              <a:t>  </a:t>
            </a:r>
            <a:r>
              <a:rPr lang="ru-RU" sz="3200" i="1" dirty="0" err="1" smtClean="0">
                <a:latin typeface="Bahnschrift" panose="020B0502040204020203" pitchFamily="34" charset="0"/>
                <a:ea typeface="Microsoft JhengHei Light" panose="020B0304030504040204" pitchFamily="34" charset="-120"/>
              </a:rPr>
              <a:t>прадмет</a:t>
            </a:r>
            <a:r>
              <a:rPr lang="ru-RU" sz="3200" i="1" dirty="0" smtClean="0">
                <a:latin typeface="Bahnschrift" panose="020B0502040204020203" pitchFamily="34" charset="0"/>
                <a:ea typeface="Microsoft JhengHei Light" panose="020B0304030504040204" pitchFamily="34" charset="-120"/>
              </a:rPr>
              <a:t> </a:t>
            </a:r>
            <a:endParaRPr lang="ru-RU" sz="3200" i="1" dirty="0">
              <a:latin typeface="Bahnschrift" panose="020B0502040204020203" pitchFamily="34" charset="0"/>
              <a:ea typeface="Microsoft JhengHei Light" panose="020B0304030504040204" pitchFamily="34" charset="-12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874012" y="3540880"/>
            <a:ext cx="537925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i="1" dirty="0" err="1" smtClean="0">
                <a:latin typeface="Bahnschrift" panose="020B0502040204020203" pitchFamily="34" charset="0"/>
                <a:ea typeface="Microsoft JhengHei Light" panose="020B0304030504040204" pitchFamily="34" charset="-120"/>
              </a:rPr>
              <a:t>Яя</a:t>
            </a:r>
            <a:r>
              <a:rPr lang="ru-RU" sz="3200" i="1" dirty="0" smtClean="0">
                <a:latin typeface="Bahnschrift" panose="020B0502040204020203" pitchFamily="34" charset="0"/>
                <a:ea typeface="Microsoft JhengHei Light" panose="020B0304030504040204" pitchFamily="34" charset="-120"/>
              </a:rPr>
              <a:t>  </a:t>
            </a:r>
            <a:r>
              <a:rPr lang="ru-RU" sz="3200" i="1" dirty="0" err="1" smtClean="0">
                <a:latin typeface="Bahnschrift" panose="020B0502040204020203" pitchFamily="34" charset="0"/>
                <a:ea typeface="Microsoft JhengHei Light" panose="020B0304030504040204" pitchFamily="34" charset="-120"/>
              </a:rPr>
              <a:t>які</a:t>
            </a:r>
            <a:r>
              <a:rPr lang="ru-RU" sz="3200" i="1" dirty="0" smtClean="0">
                <a:latin typeface="Bahnschrift" panose="020B0502040204020203" pitchFamily="34" charset="0"/>
                <a:ea typeface="Microsoft JhengHei Light" panose="020B0304030504040204" pitchFamily="34" charset="-120"/>
              </a:rPr>
              <a:t>  якая  </a:t>
            </a:r>
            <a:r>
              <a:rPr lang="ru-RU" sz="3200" i="1" dirty="0" err="1" smtClean="0">
                <a:latin typeface="Bahnschrift" panose="020B0502040204020203" pitchFamily="34" charset="0"/>
                <a:ea typeface="Microsoft JhengHei Light" panose="020B0304030504040204" pitchFamily="34" charset="-120"/>
              </a:rPr>
              <a:t>якое</a:t>
            </a:r>
            <a:r>
              <a:rPr lang="ru-RU" sz="3200" i="1" dirty="0" smtClean="0">
                <a:latin typeface="Bahnschrift" panose="020B0502040204020203" pitchFamily="34" charset="0"/>
                <a:ea typeface="Microsoft JhengHei Light" panose="020B0304030504040204" pitchFamily="34" charset="-120"/>
              </a:rPr>
              <a:t>  </a:t>
            </a:r>
            <a:r>
              <a:rPr lang="ru-RU" sz="3200" i="1" dirty="0" err="1" smtClean="0">
                <a:latin typeface="Bahnschrift" panose="020B0502040204020203" pitchFamily="34" charset="0"/>
                <a:ea typeface="Microsoft JhengHei Light" panose="020B0304030504040204" pitchFamily="34" charset="-120"/>
              </a:rPr>
              <a:t>якія</a:t>
            </a:r>
            <a:endParaRPr lang="ru-RU" sz="3200" i="1" dirty="0">
              <a:latin typeface="Bahnschrift" panose="020B0502040204020203" pitchFamily="34" charset="0"/>
              <a:ea typeface="Microsoft JhengHei Light" panose="020B03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15727499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8FBCF"/>
            </a:gs>
            <a:gs pos="39000">
              <a:srgbClr val="FFFFCC"/>
            </a:gs>
            <a:gs pos="68000">
              <a:schemeClr val="accent1">
                <a:lumMod val="45000"/>
                <a:lumOff val="55000"/>
              </a:schemeClr>
            </a:gs>
            <a:gs pos="86882">
              <a:srgbClr val="A1D194"/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5156616" cy="386746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74013" y="3064396"/>
            <a:ext cx="7302997" cy="379360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874013" y="3064396"/>
            <a:ext cx="537925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i="1" dirty="0" err="1" smtClean="0">
                <a:latin typeface="Bahnschrift" panose="020B0502040204020203" pitchFamily="34" charset="0"/>
                <a:ea typeface="Microsoft JhengHei Light" panose="020B0304030504040204" pitchFamily="34" charset="-120"/>
              </a:rPr>
              <a:t>Пп</a:t>
            </a:r>
            <a:r>
              <a:rPr lang="ru-RU" sz="3200" i="1" dirty="0" smtClean="0">
                <a:latin typeface="Bahnschrift" panose="020B0502040204020203" pitchFamily="34" charset="0"/>
                <a:ea typeface="Microsoft JhengHei Light" panose="020B0304030504040204" pitchFamily="34" charset="-120"/>
              </a:rPr>
              <a:t>  </a:t>
            </a:r>
            <a:r>
              <a:rPr lang="ru-RU" sz="3200" i="1" dirty="0" err="1" smtClean="0">
                <a:latin typeface="Bahnschrift" panose="020B0502040204020203" pitchFamily="34" charset="0"/>
                <a:ea typeface="Microsoft JhengHei Light" panose="020B0304030504040204" pitchFamily="34" charset="-120"/>
              </a:rPr>
              <a:t>пр</a:t>
            </a:r>
            <a:r>
              <a:rPr lang="ru-RU" sz="3200" i="1" dirty="0" smtClean="0">
                <a:latin typeface="Bahnschrift" panose="020B0502040204020203" pitchFamily="34" charset="0"/>
                <a:ea typeface="Microsoft JhengHei Light" panose="020B0304030504040204" pitchFamily="34" charset="-120"/>
              </a:rPr>
              <a:t>  </a:t>
            </a:r>
            <a:r>
              <a:rPr lang="ru-RU" sz="3200" i="1" dirty="0" err="1" smtClean="0">
                <a:latin typeface="Bahnschrift" panose="020B0502040204020203" pitchFamily="34" charset="0"/>
                <a:ea typeface="Microsoft JhengHei Light" panose="020B0304030504040204" pitchFamily="34" charset="-120"/>
              </a:rPr>
              <a:t>прымета</a:t>
            </a:r>
            <a:r>
              <a:rPr lang="ru-RU" sz="3200" i="1" dirty="0" smtClean="0">
                <a:latin typeface="Bahnschrift" panose="020B0502040204020203" pitchFamily="34" charset="0"/>
                <a:ea typeface="Microsoft JhengHei Light" panose="020B0304030504040204" pitchFamily="34" charset="-120"/>
              </a:rPr>
              <a:t>  </a:t>
            </a:r>
            <a:r>
              <a:rPr lang="ru-RU" sz="3200" i="1" dirty="0" err="1" smtClean="0">
                <a:latin typeface="Bahnschrift" panose="020B0502040204020203" pitchFamily="34" charset="0"/>
                <a:ea typeface="Microsoft JhengHei Light" panose="020B0304030504040204" pitchFamily="34" charset="-120"/>
              </a:rPr>
              <a:t>прадмет</a:t>
            </a:r>
            <a:r>
              <a:rPr lang="ru-RU" sz="3200" i="1" dirty="0" smtClean="0">
                <a:latin typeface="Bahnschrift" panose="020B0502040204020203" pitchFamily="34" charset="0"/>
                <a:ea typeface="Microsoft JhengHei Light" panose="020B0304030504040204" pitchFamily="34" charset="-120"/>
              </a:rPr>
              <a:t> </a:t>
            </a:r>
            <a:endParaRPr lang="ru-RU" sz="3200" i="1" dirty="0">
              <a:latin typeface="Bahnschrift" panose="020B0502040204020203" pitchFamily="34" charset="0"/>
              <a:ea typeface="Microsoft JhengHei Light" panose="020B0304030504040204" pitchFamily="34" charset="-12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874012" y="3540880"/>
            <a:ext cx="537925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i="1" dirty="0" err="1" smtClean="0">
                <a:latin typeface="Bahnschrift" panose="020B0502040204020203" pitchFamily="34" charset="0"/>
                <a:ea typeface="Microsoft JhengHei Light" panose="020B0304030504040204" pitchFamily="34" charset="-120"/>
              </a:rPr>
              <a:t>Яя</a:t>
            </a:r>
            <a:r>
              <a:rPr lang="ru-RU" sz="3200" i="1" dirty="0" smtClean="0">
                <a:latin typeface="Bahnschrift" panose="020B0502040204020203" pitchFamily="34" charset="0"/>
                <a:ea typeface="Microsoft JhengHei Light" panose="020B0304030504040204" pitchFamily="34" charset="-120"/>
              </a:rPr>
              <a:t>  </a:t>
            </a:r>
            <a:r>
              <a:rPr lang="ru-RU" sz="3200" i="1" dirty="0" err="1" smtClean="0">
                <a:latin typeface="Bahnschrift" panose="020B0502040204020203" pitchFamily="34" charset="0"/>
                <a:ea typeface="Microsoft JhengHei Light" panose="020B0304030504040204" pitchFamily="34" charset="-120"/>
              </a:rPr>
              <a:t>які</a:t>
            </a:r>
            <a:r>
              <a:rPr lang="ru-RU" sz="3200" i="1" dirty="0" smtClean="0">
                <a:latin typeface="Bahnschrift" panose="020B0502040204020203" pitchFamily="34" charset="0"/>
                <a:ea typeface="Microsoft JhengHei Light" panose="020B0304030504040204" pitchFamily="34" charset="-120"/>
              </a:rPr>
              <a:t>  якая  </a:t>
            </a:r>
            <a:r>
              <a:rPr lang="ru-RU" sz="3200" i="1" dirty="0" err="1" smtClean="0">
                <a:latin typeface="Bahnschrift" panose="020B0502040204020203" pitchFamily="34" charset="0"/>
                <a:ea typeface="Microsoft JhengHei Light" panose="020B0304030504040204" pitchFamily="34" charset="-120"/>
              </a:rPr>
              <a:t>якое</a:t>
            </a:r>
            <a:r>
              <a:rPr lang="ru-RU" sz="3200" i="1" dirty="0" smtClean="0">
                <a:latin typeface="Bahnschrift" panose="020B0502040204020203" pitchFamily="34" charset="0"/>
                <a:ea typeface="Microsoft JhengHei Light" panose="020B0304030504040204" pitchFamily="34" charset="-120"/>
              </a:rPr>
              <a:t>  </a:t>
            </a:r>
            <a:r>
              <a:rPr lang="ru-RU" sz="3200" i="1" dirty="0" err="1" smtClean="0">
                <a:latin typeface="Bahnschrift" panose="020B0502040204020203" pitchFamily="34" charset="0"/>
                <a:ea typeface="Microsoft JhengHei Light" panose="020B0304030504040204" pitchFamily="34" charset="-120"/>
              </a:rPr>
              <a:t>якія</a:t>
            </a:r>
            <a:endParaRPr lang="ru-RU" sz="3200" i="1" dirty="0">
              <a:latin typeface="Bahnschrift" panose="020B0502040204020203" pitchFamily="34" charset="0"/>
              <a:ea typeface="Microsoft JhengHei Light" panose="020B0304030504040204" pitchFamily="34" charset="-12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874012" y="4090245"/>
            <a:ext cx="537925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i="1" dirty="0" err="1" smtClean="0">
                <a:latin typeface="Bahnschrift" panose="020B0502040204020203" pitchFamily="34" charset="0"/>
                <a:ea typeface="Microsoft JhengHei Light" panose="020B0304030504040204" pitchFamily="34" charset="-120"/>
              </a:rPr>
              <a:t>Ясбслсыскс</a:t>
            </a:r>
            <a:r>
              <a:rPr lang="ru-RU" sz="3200" i="1" dirty="0" smtClean="0">
                <a:latin typeface="Bahnschrift" panose="020B0502040204020203" pitchFamily="34" charset="0"/>
                <a:ea typeface="Microsoft JhengHei Light" panose="020B0304030504040204" pitchFamily="34" charset="-120"/>
              </a:rPr>
              <a:t>   </a:t>
            </a:r>
            <a:endParaRPr lang="ru-RU" sz="3200" i="1" dirty="0">
              <a:latin typeface="Bahnschrift" panose="020B0502040204020203" pitchFamily="34" charset="0"/>
              <a:ea typeface="Microsoft JhengHei Light" panose="020B03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67998346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8FBCF"/>
            </a:gs>
            <a:gs pos="39000">
              <a:srgbClr val="FFFFCC"/>
            </a:gs>
            <a:gs pos="68000">
              <a:schemeClr val="accent1">
                <a:lumMod val="45000"/>
                <a:lumOff val="55000"/>
              </a:schemeClr>
            </a:gs>
            <a:gs pos="86882">
              <a:srgbClr val="A1D194"/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5156616" cy="386746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74013" y="3064396"/>
            <a:ext cx="7302997" cy="379360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874013" y="3064396"/>
            <a:ext cx="537925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i="1" dirty="0" err="1" smtClean="0">
                <a:latin typeface="Bahnschrift" panose="020B0502040204020203" pitchFamily="34" charset="0"/>
                <a:ea typeface="Microsoft JhengHei Light" panose="020B0304030504040204" pitchFamily="34" charset="-120"/>
              </a:rPr>
              <a:t>Пп</a:t>
            </a:r>
            <a:r>
              <a:rPr lang="ru-RU" sz="3200" i="1" dirty="0" smtClean="0">
                <a:latin typeface="Bahnschrift" panose="020B0502040204020203" pitchFamily="34" charset="0"/>
                <a:ea typeface="Microsoft JhengHei Light" panose="020B0304030504040204" pitchFamily="34" charset="-120"/>
              </a:rPr>
              <a:t>  </a:t>
            </a:r>
            <a:r>
              <a:rPr lang="ru-RU" sz="3200" i="1" dirty="0" err="1" smtClean="0">
                <a:latin typeface="Bahnschrift" panose="020B0502040204020203" pitchFamily="34" charset="0"/>
                <a:ea typeface="Microsoft JhengHei Light" panose="020B0304030504040204" pitchFamily="34" charset="-120"/>
              </a:rPr>
              <a:t>пр</a:t>
            </a:r>
            <a:r>
              <a:rPr lang="ru-RU" sz="3200" i="1" dirty="0" smtClean="0">
                <a:latin typeface="Bahnschrift" panose="020B0502040204020203" pitchFamily="34" charset="0"/>
                <a:ea typeface="Microsoft JhengHei Light" panose="020B0304030504040204" pitchFamily="34" charset="-120"/>
              </a:rPr>
              <a:t>  </a:t>
            </a:r>
            <a:r>
              <a:rPr lang="ru-RU" sz="3200" i="1" dirty="0" err="1" smtClean="0">
                <a:latin typeface="Bahnschrift" panose="020B0502040204020203" pitchFamily="34" charset="0"/>
                <a:ea typeface="Microsoft JhengHei Light" panose="020B0304030504040204" pitchFamily="34" charset="-120"/>
              </a:rPr>
              <a:t>прымета</a:t>
            </a:r>
            <a:r>
              <a:rPr lang="ru-RU" sz="3200" i="1" dirty="0" smtClean="0">
                <a:latin typeface="Bahnschrift" panose="020B0502040204020203" pitchFamily="34" charset="0"/>
                <a:ea typeface="Microsoft JhengHei Light" panose="020B0304030504040204" pitchFamily="34" charset="-120"/>
              </a:rPr>
              <a:t>  </a:t>
            </a:r>
            <a:r>
              <a:rPr lang="ru-RU" sz="3200" i="1" dirty="0" err="1" smtClean="0">
                <a:latin typeface="Bahnschrift" panose="020B0502040204020203" pitchFamily="34" charset="0"/>
                <a:ea typeface="Microsoft JhengHei Light" panose="020B0304030504040204" pitchFamily="34" charset="-120"/>
              </a:rPr>
              <a:t>прадмет</a:t>
            </a:r>
            <a:r>
              <a:rPr lang="ru-RU" sz="3200" i="1" dirty="0" smtClean="0">
                <a:latin typeface="Bahnschrift" panose="020B0502040204020203" pitchFamily="34" charset="0"/>
                <a:ea typeface="Microsoft JhengHei Light" panose="020B0304030504040204" pitchFamily="34" charset="-120"/>
              </a:rPr>
              <a:t> </a:t>
            </a:r>
            <a:endParaRPr lang="ru-RU" sz="3200" i="1" dirty="0">
              <a:latin typeface="Bahnschrift" panose="020B0502040204020203" pitchFamily="34" charset="0"/>
              <a:ea typeface="Microsoft JhengHei Light" panose="020B0304030504040204" pitchFamily="34" charset="-12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874012" y="3540880"/>
            <a:ext cx="537925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i="1" dirty="0" err="1" smtClean="0">
                <a:latin typeface="Bahnschrift" panose="020B0502040204020203" pitchFamily="34" charset="0"/>
                <a:ea typeface="Microsoft JhengHei Light" panose="020B0304030504040204" pitchFamily="34" charset="-120"/>
              </a:rPr>
              <a:t>Яя</a:t>
            </a:r>
            <a:r>
              <a:rPr lang="ru-RU" sz="3200" i="1" dirty="0" smtClean="0">
                <a:latin typeface="Bahnschrift" panose="020B0502040204020203" pitchFamily="34" charset="0"/>
                <a:ea typeface="Microsoft JhengHei Light" panose="020B0304030504040204" pitchFamily="34" charset="-120"/>
              </a:rPr>
              <a:t>  </a:t>
            </a:r>
            <a:r>
              <a:rPr lang="ru-RU" sz="3200" i="1" dirty="0" err="1" smtClean="0">
                <a:latin typeface="Bahnschrift" panose="020B0502040204020203" pitchFamily="34" charset="0"/>
                <a:ea typeface="Microsoft JhengHei Light" panose="020B0304030504040204" pitchFamily="34" charset="-120"/>
              </a:rPr>
              <a:t>які</a:t>
            </a:r>
            <a:r>
              <a:rPr lang="ru-RU" sz="3200" i="1" dirty="0" smtClean="0">
                <a:latin typeface="Bahnschrift" panose="020B0502040204020203" pitchFamily="34" charset="0"/>
                <a:ea typeface="Microsoft JhengHei Light" panose="020B0304030504040204" pitchFamily="34" charset="-120"/>
              </a:rPr>
              <a:t>  якая  </a:t>
            </a:r>
            <a:r>
              <a:rPr lang="ru-RU" sz="3200" i="1" dirty="0" err="1" smtClean="0">
                <a:latin typeface="Bahnschrift" panose="020B0502040204020203" pitchFamily="34" charset="0"/>
                <a:ea typeface="Microsoft JhengHei Light" panose="020B0304030504040204" pitchFamily="34" charset="-120"/>
              </a:rPr>
              <a:t>якое</a:t>
            </a:r>
            <a:r>
              <a:rPr lang="ru-RU" sz="3200" i="1" dirty="0" smtClean="0">
                <a:latin typeface="Bahnschrift" panose="020B0502040204020203" pitchFamily="34" charset="0"/>
                <a:ea typeface="Microsoft JhengHei Light" panose="020B0304030504040204" pitchFamily="34" charset="-120"/>
              </a:rPr>
              <a:t>  </a:t>
            </a:r>
            <a:r>
              <a:rPr lang="ru-RU" sz="3200" i="1" dirty="0" err="1" smtClean="0">
                <a:latin typeface="Bahnschrift" panose="020B0502040204020203" pitchFamily="34" charset="0"/>
                <a:ea typeface="Microsoft JhengHei Light" panose="020B0304030504040204" pitchFamily="34" charset="-120"/>
              </a:rPr>
              <a:t>якія</a:t>
            </a:r>
            <a:endParaRPr lang="ru-RU" sz="3200" i="1" dirty="0">
              <a:latin typeface="Bahnschrift" panose="020B0502040204020203" pitchFamily="34" charset="0"/>
              <a:ea typeface="Microsoft JhengHei Light" panose="020B0304030504040204" pitchFamily="34" charset="-12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874011" y="4051558"/>
            <a:ext cx="537925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i="1" dirty="0" err="1" smtClean="0">
                <a:latin typeface="Bahnschrift" panose="020B0502040204020203" pitchFamily="34" charset="0"/>
                <a:ea typeface="Microsoft JhengHei Light" panose="020B0304030504040204" pitchFamily="34" charset="-120"/>
              </a:rPr>
              <a:t>Ясбслсыскс</a:t>
            </a:r>
            <a:r>
              <a:rPr lang="ru-RU" sz="3200" i="1" dirty="0" smtClean="0">
                <a:latin typeface="Bahnschrift" panose="020B0502040204020203" pitchFamily="34" charset="0"/>
                <a:ea typeface="Microsoft JhengHei Light" panose="020B0304030504040204" pitchFamily="34" charset="-120"/>
              </a:rPr>
              <a:t>  </a:t>
            </a:r>
            <a:r>
              <a:rPr lang="ru-RU" sz="3200" i="1" dirty="0" err="1" smtClean="0">
                <a:latin typeface="Bahnschrift" panose="020B0502040204020203" pitchFamily="34" charset="0"/>
                <a:ea typeface="Microsoft JhengHei Light" panose="020B0304030504040204" pitchFamily="34" charset="-120"/>
              </a:rPr>
              <a:t>яблык</a:t>
            </a:r>
            <a:r>
              <a:rPr lang="ru-RU" sz="3200" i="1" dirty="0" smtClean="0">
                <a:latin typeface="Bahnschrift" panose="020B0502040204020203" pitchFamily="34" charset="0"/>
                <a:ea typeface="Microsoft JhengHei Light" panose="020B0304030504040204" pitchFamily="34" charset="-120"/>
              </a:rPr>
              <a:t>   </a:t>
            </a:r>
            <a:endParaRPr lang="ru-RU" sz="3200" i="1" dirty="0">
              <a:latin typeface="Bahnschrift" panose="020B0502040204020203" pitchFamily="34" charset="0"/>
              <a:ea typeface="Microsoft JhengHei Light" panose="020B0304030504040204" pitchFamily="34" charset="-12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563473" y="4528041"/>
            <a:ext cx="245986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e-BY" sz="3200" i="1" dirty="0" smtClean="0">
                <a:latin typeface="Bahnschrift" panose="020B0502040204020203" pitchFamily="34" charset="0"/>
                <a:ea typeface="Microsoft JhengHei Light" panose="020B0304030504040204" pitchFamily="34" charset="-120"/>
              </a:rPr>
              <a:t>яблыня</a:t>
            </a:r>
            <a:endParaRPr lang="ru-RU" sz="3200" i="1" dirty="0">
              <a:latin typeface="Bahnschrift" panose="020B0502040204020203" pitchFamily="34" charset="0"/>
              <a:ea typeface="Microsoft JhengHei Light" panose="020B0304030504040204" pitchFamily="34" charset="-12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4874010" y="4528041"/>
            <a:ext cx="157767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i="1" dirty="0" err="1" smtClean="0">
                <a:latin typeface="Bahnschrift" panose="020B0502040204020203" pitchFamily="34" charset="0"/>
                <a:ea typeface="Microsoft JhengHei Light" panose="020B0304030504040204" pitchFamily="34" charset="-120"/>
              </a:rPr>
              <a:t>яблыкі</a:t>
            </a:r>
            <a:r>
              <a:rPr lang="ru-RU" sz="3200" i="1" dirty="0" smtClean="0">
                <a:latin typeface="Bahnschrift" panose="020B0502040204020203" pitchFamily="34" charset="0"/>
                <a:ea typeface="Microsoft JhengHei Light" panose="020B0304030504040204" pitchFamily="34" charset="-120"/>
              </a:rPr>
              <a:t> </a:t>
            </a:r>
            <a:endParaRPr lang="ru-RU" sz="3200" i="1" dirty="0">
              <a:latin typeface="Bahnschrift" panose="020B0502040204020203" pitchFamily="34" charset="0"/>
              <a:ea typeface="Microsoft JhengHei Light" panose="020B03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3448372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8FBCF"/>
            </a:gs>
            <a:gs pos="39000">
              <a:srgbClr val="FFFFCC"/>
            </a:gs>
            <a:gs pos="68000">
              <a:schemeClr val="accent1">
                <a:lumMod val="45000"/>
                <a:lumOff val="55000"/>
              </a:schemeClr>
            </a:gs>
            <a:gs pos="86882">
              <a:srgbClr val="A1D194"/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204" y="104847"/>
            <a:ext cx="4437089" cy="443708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220" name="Picture 4" descr="Поздравления и Яблоки в Яблочный Спас: zoya_bushan — LiveJournal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6282" y="3381201"/>
            <a:ext cx="2375628" cy="24030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332158" y="5241552"/>
            <a:ext cx="1573967" cy="52322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e-BY" sz="2800" dirty="0" smtClean="0"/>
              <a:t>салодкія</a:t>
            </a:r>
            <a:endParaRPr lang="ru-RU" sz="2800" dirty="0"/>
          </a:p>
        </p:txBody>
      </p:sp>
      <p:sp>
        <p:nvSpPr>
          <p:cNvPr id="10" name="TextBox 9"/>
          <p:cNvSpPr txBox="1"/>
          <p:nvPr/>
        </p:nvSpPr>
        <p:spPr>
          <a:xfrm>
            <a:off x="4631961" y="3319101"/>
            <a:ext cx="1753849" cy="52322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e-BY" sz="2800" dirty="0" smtClean="0"/>
              <a:t>чырвоныя</a:t>
            </a:r>
            <a:endParaRPr lang="ru-RU" sz="2800" dirty="0"/>
          </a:p>
        </p:txBody>
      </p:sp>
      <p:sp>
        <p:nvSpPr>
          <p:cNvPr id="11" name="TextBox 10"/>
          <p:cNvSpPr txBox="1"/>
          <p:nvPr/>
        </p:nvSpPr>
        <p:spPr>
          <a:xfrm>
            <a:off x="4631961" y="4321137"/>
            <a:ext cx="1274164" cy="52322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e-BY" sz="2800" dirty="0" smtClean="0"/>
              <a:t>вялікія</a:t>
            </a:r>
            <a:endParaRPr lang="ru-RU" sz="2800" dirty="0"/>
          </a:p>
        </p:txBody>
      </p:sp>
      <p:sp>
        <p:nvSpPr>
          <p:cNvPr id="12" name="TextBox 11"/>
          <p:cNvSpPr txBox="1"/>
          <p:nvPr/>
        </p:nvSpPr>
        <p:spPr>
          <a:xfrm>
            <a:off x="6209514" y="2529900"/>
            <a:ext cx="1573967" cy="52322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e-BY" sz="2800" dirty="0" smtClean="0"/>
              <a:t>мяккія</a:t>
            </a:r>
            <a:endParaRPr lang="ru-RU" sz="2800" dirty="0"/>
          </a:p>
        </p:txBody>
      </p:sp>
      <p:sp>
        <p:nvSpPr>
          <p:cNvPr id="13" name="TextBox 12"/>
          <p:cNvSpPr txBox="1"/>
          <p:nvPr/>
        </p:nvSpPr>
        <p:spPr>
          <a:xfrm>
            <a:off x="7254926" y="3319101"/>
            <a:ext cx="1821305" cy="52322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e-BY" sz="2800" dirty="0" smtClean="0"/>
              <a:t>маленькія</a:t>
            </a:r>
            <a:endParaRPr lang="ru-RU" sz="2800" dirty="0"/>
          </a:p>
        </p:txBody>
      </p:sp>
      <p:sp>
        <p:nvSpPr>
          <p:cNvPr id="14" name="TextBox 13"/>
          <p:cNvSpPr txBox="1"/>
          <p:nvPr/>
        </p:nvSpPr>
        <p:spPr>
          <a:xfrm>
            <a:off x="7783482" y="4321137"/>
            <a:ext cx="1292749" cy="52322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e-BY" sz="2800" dirty="0" smtClean="0"/>
              <a:t>кіслыя</a:t>
            </a:r>
            <a:endParaRPr lang="ru-RU" sz="2800" dirty="0"/>
          </a:p>
        </p:txBody>
      </p:sp>
      <p:sp>
        <p:nvSpPr>
          <p:cNvPr id="15" name="TextBox 14"/>
          <p:cNvSpPr txBox="1"/>
          <p:nvPr/>
        </p:nvSpPr>
        <p:spPr>
          <a:xfrm>
            <a:off x="6209515" y="5899886"/>
            <a:ext cx="1573967" cy="52322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e-BY" sz="2800" dirty="0" smtClean="0"/>
              <a:t>зялёныя</a:t>
            </a:r>
            <a:endParaRPr lang="ru-RU" sz="2800" dirty="0"/>
          </a:p>
        </p:txBody>
      </p:sp>
      <p:sp>
        <p:nvSpPr>
          <p:cNvPr id="16" name="TextBox 15"/>
          <p:cNvSpPr txBox="1"/>
          <p:nvPr/>
        </p:nvSpPr>
        <p:spPr>
          <a:xfrm>
            <a:off x="8165578" y="5241552"/>
            <a:ext cx="1573967" cy="52322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e-BY" sz="2800" dirty="0" smtClean="0"/>
              <a:t>спелыя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3608265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8FBCF"/>
            </a:gs>
            <a:gs pos="39000">
              <a:srgbClr val="FFFFCC"/>
            </a:gs>
            <a:gs pos="68000">
              <a:schemeClr val="accent1">
                <a:lumMod val="45000"/>
                <a:lumOff val="55000"/>
              </a:schemeClr>
            </a:gs>
            <a:gs pos="86882">
              <a:srgbClr val="A1D194"/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4601981"/>
            <a:ext cx="10862872" cy="185858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marL="342900" lvl="0" indent="-342900" algn="just">
              <a:lnSpc>
                <a:spcPct val="150000"/>
              </a:lnSpc>
              <a:spcAft>
                <a:spcPts val="800"/>
              </a:spcAft>
              <a:buFont typeface="+mj-lt"/>
              <a:buAutoNum type="arabicPeriod"/>
            </a:pPr>
            <a:r>
              <a:rPr lang="be-BY" sz="3800" dirty="0" smtClean="0">
                <a:solidFill>
                  <a:schemeClr val="accent5"/>
                </a:solidFill>
                <a:effectLst/>
                <a:ea typeface="Arial" panose="020B0604020202020204" pitchFamily="34" charset="0"/>
              </a:rPr>
              <a:t>На ябл__ні паспелі ябл__кі.         </a:t>
            </a:r>
            <a:endParaRPr lang="ru-RU" sz="3800" dirty="0" smtClean="0">
              <a:solidFill>
                <a:schemeClr val="accent5"/>
              </a:solidFill>
              <a:effectLst/>
              <a:ea typeface="Arial" panose="020B0604020202020204" pitchFamily="34" charset="0"/>
            </a:endParaRPr>
          </a:p>
          <a:p>
            <a:pPr marL="342900" lvl="0" indent="-342900" algn="just">
              <a:lnSpc>
                <a:spcPct val="150000"/>
              </a:lnSpc>
              <a:spcAft>
                <a:spcPts val="800"/>
              </a:spcAft>
              <a:buFont typeface="+mj-lt"/>
              <a:buAutoNum type="arabicPeriod"/>
            </a:pPr>
            <a:r>
              <a:rPr lang="be-BY" sz="3800" dirty="0" smtClean="0">
                <a:solidFill>
                  <a:schemeClr val="accent5"/>
                </a:solidFill>
                <a:effectLst/>
                <a:ea typeface="Arial" panose="020B0604020202020204" pitchFamily="34" charset="0"/>
              </a:rPr>
              <a:t>На высокай ябл__ні паспелі смачныя ябл__кі.</a:t>
            </a:r>
            <a:endParaRPr lang="ru-RU" sz="3800" dirty="0">
              <a:solidFill>
                <a:schemeClr val="accent5"/>
              </a:solidFill>
              <a:effectLst/>
              <a:ea typeface="Arial" panose="020B0604020202020204" pitchFamily="34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8" y="0"/>
            <a:ext cx="4437089" cy="443708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TextBox 2"/>
          <p:cNvSpPr txBox="1"/>
          <p:nvPr/>
        </p:nvSpPr>
        <p:spPr>
          <a:xfrm>
            <a:off x="4443210" y="2058537"/>
            <a:ext cx="10947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e-BY" sz="3600" b="1" dirty="0" smtClean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FF0000"/>
                </a:solidFill>
              </a:rPr>
              <a:t>ЯКІ?</a:t>
            </a:r>
            <a:endParaRPr lang="ru-RU" sz="3600" b="1" dirty="0">
              <a:ln w="12700" cmpd="sng">
                <a:solidFill>
                  <a:schemeClr val="accent4"/>
                </a:solidFill>
                <a:prstDash val="solid"/>
              </a:ln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443212" y="2549871"/>
            <a:ext cx="155834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e-BY" sz="3600" b="1" dirty="0" smtClean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FF0000"/>
                </a:solidFill>
              </a:rPr>
              <a:t>ЯКАЯ?</a:t>
            </a:r>
            <a:endParaRPr lang="ru-RU" sz="3600" b="1" dirty="0">
              <a:ln w="12700" cmpd="sng">
                <a:solidFill>
                  <a:schemeClr val="accent4"/>
                </a:solidFill>
                <a:prstDash val="solid"/>
              </a:ln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443209" y="3084592"/>
            <a:ext cx="155834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e-BY" sz="3600" b="1" dirty="0" smtClean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FF0000"/>
                </a:solidFill>
              </a:rPr>
              <a:t>ЯКОЕ?</a:t>
            </a:r>
            <a:endParaRPr lang="ru-RU" sz="3600" b="1" dirty="0">
              <a:ln w="12700" cmpd="sng">
                <a:solidFill>
                  <a:schemeClr val="accent4"/>
                </a:solidFill>
                <a:prstDash val="solid"/>
              </a:ln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443210" y="3619313"/>
            <a:ext cx="155834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e-BY" sz="3600" b="1" dirty="0" smtClean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FF0000"/>
                </a:solidFill>
              </a:rPr>
              <a:t>ЯКІЯ?</a:t>
            </a:r>
            <a:endParaRPr lang="ru-RU" sz="3600" b="1" dirty="0">
              <a:ln w="12700" cmpd="sng">
                <a:solidFill>
                  <a:schemeClr val="accent4"/>
                </a:solidFill>
                <a:prstDash val="solid"/>
              </a:ln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12939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569</TotalTime>
  <Words>413</Words>
  <Application>Microsoft Office PowerPoint</Application>
  <PresentationFormat>Широкоэкранный</PresentationFormat>
  <Paragraphs>123</Paragraphs>
  <Slides>21</Slides>
  <Notes>0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8" baseType="lpstr">
      <vt:lpstr>Microsoft JhengHei Light</vt:lpstr>
      <vt:lpstr>Arial</vt:lpstr>
      <vt:lpstr>Bahnschrift</vt:lpstr>
      <vt:lpstr>Calibri</vt:lpstr>
      <vt:lpstr>Calibri Light</vt:lpstr>
      <vt:lpstr>Тема Office</vt:lpstr>
      <vt:lpstr>Точечный рисунок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 Windows</dc:creator>
  <cp:lastModifiedBy>Аня</cp:lastModifiedBy>
  <cp:revision>44</cp:revision>
  <dcterms:created xsi:type="dcterms:W3CDTF">2020-07-22T18:01:15Z</dcterms:created>
  <dcterms:modified xsi:type="dcterms:W3CDTF">2021-05-30T16:40:08Z</dcterms:modified>
</cp:coreProperties>
</file>